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6"/>
  </p:notesMasterIdLst>
  <p:sldIdLst>
    <p:sldId id="256" r:id="rId2"/>
    <p:sldId id="258" r:id="rId3"/>
    <p:sldId id="259" r:id="rId4"/>
    <p:sldId id="263" r:id="rId5"/>
    <p:sldId id="307" r:id="rId6"/>
    <p:sldId id="333" r:id="rId7"/>
    <p:sldId id="318" r:id="rId8"/>
    <p:sldId id="317" r:id="rId9"/>
    <p:sldId id="319" r:id="rId10"/>
    <p:sldId id="270" r:id="rId11"/>
    <p:sldId id="320" r:id="rId12"/>
    <p:sldId id="324" r:id="rId13"/>
    <p:sldId id="321" r:id="rId14"/>
    <p:sldId id="309" r:id="rId15"/>
    <p:sldId id="310" r:id="rId16"/>
    <p:sldId id="325" r:id="rId17"/>
    <p:sldId id="334" r:id="rId18"/>
    <p:sldId id="330" r:id="rId19"/>
    <p:sldId id="332" r:id="rId20"/>
    <p:sldId id="328" r:id="rId21"/>
    <p:sldId id="313" r:id="rId22"/>
    <p:sldId id="314" r:id="rId23"/>
    <p:sldId id="327" r:id="rId24"/>
    <p:sldId id="285" r:id="rId25"/>
  </p:sldIdLst>
  <p:sldSz cx="9144000" cy="5143500" type="screen16x9"/>
  <p:notesSz cx="6858000" cy="9144000"/>
  <p:embeddedFontLst>
    <p:embeddedFont>
      <p:font typeface="Big Shoulders Text Black" panose="020B0604020202020204" charset="0"/>
      <p:bold r:id="rId27"/>
    </p:embeddedFont>
    <p:embeddedFont>
      <p:font typeface="Bigshot One" panose="020B0604020202020204" charset="0"/>
      <p:regular r:id="rId28"/>
    </p:embeddedFont>
    <p:embeddedFont>
      <p:font typeface="Calibri" panose="020F0502020204030204" pitchFamily="34" charset="0"/>
      <p:regular r:id="rId29"/>
      <p:bold r:id="rId30"/>
      <p:italic r:id="rId31"/>
      <p:boldItalic r:id="rId32"/>
    </p:embeddedFont>
    <p:embeddedFont>
      <p:font typeface="Cambria Math" panose="02040503050406030204" pitchFamily="18" charset="0"/>
      <p:regular r:id="rId33"/>
    </p:embeddedFont>
    <p:embeddedFont>
      <p:font typeface="Georgia" panose="02040502050405020303" pitchFamily="18" charset="0"/>
      <p:regular r:id="rId34"/>
      <p:bold r:id="rId35"/>
      <p:italic r:id="rId36"/>
      <p:boldItalic r:id="rId37"/>
    </p:embeddedFont>
    <p:embeddedFont>
      <p:font typeface="Nunito" panose="00000500000000000000" pitchFamily="2" charset="0"/>
      <p:regular r:id="rId38"/>
      <p:bold r:id="rId39"/>
      <p:italic r:id="rId40"/>
      <p:boldItalic r:id="rId41"/>
    </p:embeddedFont>
    <p:embeddedFont>
      <p:font typeface="Overpass" panose="020B060402020202020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6D7B83-FA16-410E-98C1-3739BC71DBAE}">
  <a:tblStyle styleId="{716D7B83-FA16-410E-98C1-3739BC71DB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6" d="100"/>
          <a:sy n="146" d="100"/>
        </p:scale>
        <p:origin x="36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f08aea85b7_1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f08aea85b7_1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12837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80131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44780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06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5582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31529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74681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89240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9036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f08aea85b7_0_18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f08aea85b7_0_18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45881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4126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35780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6"/>
        <p:cNvGrpSpPr/>
        <p:nvPr/>
      </p:nvGrpSpPr>
      <p:grpSpPr>
        <a:xfrm>
          <a:off x="0" y="0"/>
          <a:ext cx="0" cy="0"/>
          <a:chOff x="0" y="0"/>
          <a:chExt cx="0" cy="0"/>
        </a:xfrm>
      </p:grpSpPr>
      <p:sp>
        <p:nvSpPr>
          <p:cNvPr id="1277" name="Google Shape;1277;g99f2f57a71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8" name="Google Shape;1278;g99f2f57a71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63504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5"/>
        <p:cNvGrpSpPr/>
        <p:nvPr/>
      </p:nvGrpSpPr>
      <p:grpSpPr>
        <a:xfrm>
          <a:off x="0" y="0"/>
          <a:ext cx="0" cy="0"/>
          <a:chOff x="0" y="0"/>
          <a:chExt cx="0" cy="0"/>
        </a:xfrm>
      </p:grpSpPr>
      <p:sp>
        <p:nvSpPr>
          <p:cNvPr id="1336" name="Google Shape;1336;g99f2f57a71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7" name="Google Shape;1337;g99f2f57a71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0893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570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37281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8134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65770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10" name="Google Shape;10;p2"/>
          <p:cNvCxnSpPr>
            <a:stCxn id="11" idx="1"/>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cxnSp>
        <p:nvCxnSpPr>
          <p:cNvPr id="12" name="Google Shape;12;p2"/>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13" name="Google Shape;13;p2"/>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cxnSp>
        <p:nvCxnSpPr>
          <p:cNvPr id="14" name="Google Shape;14;p2"/>
          <p:cNvCxnSpPr/>
          <p:nvPr/>
        </p:nvCxnSpPr>
        <p:spPr>
          <a:xfrm rot="10800000">
            <a:off x="1273125" y="388892"/>
            <a:ext cx="83700" cy="0"/>
          </a:xfrm>
          <a:prstGeom prst="straightConnector1">
            <a:avLst/>
          </a:prstGeom>
          <a:noFill/>
          <a:ln w="28575" cap="flat" cmpd="sng">
            <a:solidFill>
              <a:schemeClr val="dk1"/>
            </a:solidFill>
            <a:prstDash val="solid"/>
            <a:round/>
            <a:headEnd type="none" w="med" len="med"/>
            <a:tailEnd type="none" w="med" len="med"/>
          </a:ln>
        </p:spPr>
      </p:cxnSp>
      <p:cxnSp>
        <p:nvCxnSpPr>
          <p:cNvPr id="15" name="Google Shape;15;p2"/>
          <p:cNvCxnSpPr/>
          <p:nvPr/>
        </p:nvCxnSpPr>
        <p:spPr>
          <a:xfrm rot="10800000">
            <a:off x="1483650" y="388892"/>
            <a:ext cx="83700" cy="0"/>
          </a:xfrm>
          <a:prstGeom prst="straightConnector1">
            <a:avLst/>
          </a:prstGeom>
          <a:noFill/>
          <a:ln w="28575" cap="flat" cmpd="sng">
            <a:solidFill>
              <a:schemeClr val="dk1"/>
            </a:solidFill>
            <a:prstDash val="solid"/>
            <a:round/>
            <a:headEnd type="none" w="med" len="med"/>
            <a:tailEnd type="none" w="med" len="med"/>
          </a:ln>
        </p:spPr>
      </p:cxnSp>
      <p:cxnSp>
        <p:nvCxnSpPr>
          <p:cNvPr id="16" name="Google Shape;16;p2"/>
          <p:cNvCxnSpPr/>
          <p:nvPr/>
        </p:nvCxnSpPr>
        <p:spPr>
          <a:xfrm rot="10800000">
            <a:off x="1694175" y="388892"/>
            <a:ext cx="83700" cy="0"/>
          </a:xfrm>
          <a:prstGeom prst="straightConnector1">
            <a:avLst/>
          </a:prstGeom>
          <a:noFill/>
          <a:ln w="28575" cap="flat" cmpd="sng">
            <a:solidFill>
              <a:schemeClr val="dk1"/>
            </a:solidFill>
            <a:prstDash val="solid"/>
            <a:round/>
            <a:headEnd type="none" w="med" len="med"/>
            <a:tailEnd type="none" w="med" len="med"/>
          </a:ln>
        </p:spPr>
      </p:cxnSp>
      <p:sp>
        <p:nvSpPr>
          <p:cNvPr id="17" name="Google Shape;17;p2"/>
          <p:cNvSpPr txBox="1">
            <a:spLocks noGrp="1"/>
          </p:cNvSpPr>
          <p:nvPr>
            <p:ph type="ctrTitle"/>
          </p:nvPr>
        </p:nvSpPr>
        <p:spPr>
          <a:xfrm>
            <a:off x="713100" y="1225950"/>
            <a:ext cx="5792100" cy="26916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Clr>
                <a:srgbClr val="191919"/>
              </a:buClr>
              <a:buSzPts val="5200"/>
              <a:buFont typeface="Bigshot One"/>
              <a:buNone/>
              <a:defRPr sz="7700">
                <a:latin typeface="Bigshot One"/>
                <a:ea typeface="Bigshot One"/>
                <a:cs typeface="Bigshot One"/>
                <a:sym typeface="Bigshot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8" name="Google Shape;18;p2"/>
          <p:cNvSpPr txBox="1">
            <a:spLocks noGrp="1"/>
          </p:cNvSpPr>
          <p:nvPr>
            <p:ph type="subTitle" idx="1"/>
          </p:nvPr>
        </p:nvSpPr>
        <p:spPr>
          <a:xfrm>
            <a:off x="5364400" y="3594700"/>
            <a:ext cx="2973000" cy="928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pic>
        <p:nvPicPr>
          <p:cNvPr id="20" name="Google Shape;20;p3"/>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21" name="Google Shape;21;p3"/>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22" name="Google Shape;22;p3"/>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23" name="Google Shape;23;p3"/>
          <p:cNvSpPr txBox="1">
            <a:spLocks noGrp="1"/>
          </p:cNvSpPr>
          <p:nvPr>
            <p:ph type="title"/>
          </p:nvPr>
        </p:nvSpPr>
        <p:spPr>
          <a:xfrm>
            <a:off x="4023825" y="2165813"/>
            <a:ext cx="4404300" cy="1244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4968525" y="987538"/>
            <a:ext cx="2514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 name="Google Shape;25;p3"/>
          <p:cNvSpPr txBox="1">
            <a:spLocks noGrp="1"/>
          </p:cNvSpPr>
          <p:nvPr>
            <p:ph type="subTitle" idx="1"/>
          </p:nvPr>
        </p:nvSpPr>
        <p:spPr>
          <a:xfrm>
            <a:off x="4023825" y="3627963"/>
            <a:ext cx="44043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26" name="Google Shape;26;p3"/>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0"/>
        <p:cNvGrpSpPr/>
        <p:nvPr/>
      </p:nvGrpSpPr>
      <p:grpSpPr>
        <a:xfrm>
          <a:off x="0" y="0"/>
          <a:ext cx="0" cy="0"/>
          <a:chOff x="0" y="0"/>
          <a:chExt cx="0" cy="0"/>
        </a:xfrm>
      </p:grpSpPr>
      <p:pic>
        <p:nvPicPr>
          <p:cNvPr id="51" name="Google Shape;51;p7"/>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52" name="Google Shape;52;p7"/>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53" name="Google Shape;53;p7"/>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54" name="Google Shape;54;p7"/>
          <p:cNvSpPr txBox="1">
            <a:spLocks noGrp="1"/>
          </p:cNvSpPr>
          <p:nvPr>
            <p:ph type="body" idx="1"/>
          </p:nvPr>
        </p:nvSpPr>
        <p:spPr>
          <a:xfrm>
            <a:off x="720000" y="1670525"/>
            <a:ext cx="4294800" cy="26166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Char char="●"/>
              <a:defRPr sz="1600">
                <a:solidFill>
                  <a:srgbClr val="434343"/>
                </a:solidFill>
              </a:defRPr>
            </a:lvl1pPr>
            <a:lvl2pPr marL="914400" lvl="1" indent="-317500" rtl="0">
              <a:lnSpc>
                <a:spcPct val="115000"/>
              </a:lnSpc>
              <a:spcBef>
                <a:spcPts val="0"/>
              </a:spcBef>
              <a:spcAft>
                <a:spcPts val="0"/>
              </a:spcAft>
              <a:buSzPts val="1400"/>
              <a:buChar char="○"/>
              <a:defRPr>
                <a:solidFill>
                  <a:srgbClr val="434343"/>
                </a:solidFill>
              </a:defRPr>
            </a:lvl2pPr>
            <a:lvl3pPr marL="1371600" lvl="2" indent="-317500" rtl="0">
              <a:lnSpc>
                <a:spcPct val="115000"/>
              </a:lnSpc>
              <a:spcBef>
                <a:spcPts val="1600"/>
              </a:spcBef>
              <a:spcAft>
                <a:spcPts val="0"/>
              </a:spcAft>
              <a:buSzPts val="1400"/>
              <a:buChar char="■"/>
              <a:defRPr>
                <a:solidFill>
                  <a:srgbClr val="434343"/>
                </a:solidFill>
              </a:defRPr>
            </a:lvl3pPr>
            <a:lvl4pPr marL="1828800" lvl="3" indent="-317500" rtl="0">
              <a:lnSpc>
                <a:spcPct val="115000"/>
              </a:lnSpc>
              <a:spcBef>
                <a:spcPts val="1600"/>
              </a:spcBef>
              <a:spcAft>
                <a:spcPts val="0"/>
              </a:spcAft>
              <a:buSzPts val="1400"/>
              <a:buChar char="●"/>
              <a:defRPr>
                <a:solidFill>
                  <a:srgbClr val="434343"/>
                </a:solidFill>
              </a:defRPr>
            </a:lvl4pPr>
            <a:lvl5pPr marL="2286000" lvl="4" indent="-317500" rtl="0">
              <a:lnSpc>
                <a:spcPct val="115000"/>
              </a:lnSpc>
              <a:spcBef>
                <a:spcPts val="1600"/>
              </a:spcBef>
              <a:spcAft>
                <a:spcPts val="0"/>
              </a:spcAft>
              <a:buSzPts val="1400"/>
              <a:buChar char="○"/>
              <a:defRPr>
                <a:solidFill>
                  <a:srgbClr val="434343"/>
                </a:solidFill>
              </a:defRPr>
            </a:lvl5pPr>
            <a:lvl6pPr marL="2743200" lvl="5" indent="-317500" rtl="0">
              <a:lnSpc>
                <a:spcPct val="115000"/>
              </a:lnSpc>
              <a:spcBef>
                <a:spcPts val="1600"/>
              </a:spcBef>
              <a:spcAft>
                <a:spcPts val="0"/>
              </a:spcAft>
              <a:buSzPts val="1400"/>
              <a:buChar char="■"/>
              <a:defRPr>
                <a:solidFill>
                  <a:srgbClr val="434343"/>
                </a:solidFill>
              </a:defRPr>
            </a:lvl6pPr>
            <a:lvl7pPr marL="3200400" lvl="6" indent="-317500" rtl="0">
              <a:lnSpc>
                <a:spcPct val="115000"/>
              </a:lnSpc>
              <a:spcBef>
                <a:spcPts val="1600"/>
              </a:spcBef>
              <a:spcAft>
                <a:spcPts val="0"/>
              </a:spcAft>
              <a:buSzPts val="1400"/>
              <a:buChar char="●"/>
              <a:defRPr>
                <a:solidFill>
                  <a:srgbClr val="434343"/>
                </a:solidFill>
              </a:defRPr>
            </a:lvl7pPr>
            <a:lvl8pPr marL="3657600" lvl="7" indent="-317500" rtl="0">
              <a:lnSpc>
                <a:spcPct val="115000"/>
              </a:lnSpc>
              <a:spcBef>
                <a:spcPts val="1600"/>
              </a:spcBef>
              <a:spcAft>
                <a:spcPts val="0"/>
              </a:spcAft>
              <a:buSzPts val="1400"/>
              <a:buChar char="○"/>
              <a:defRPr>
                <a:solidFill>
                  <a:srgbClr val="434343"/>
                </a:solidFill>
              </a:defRPr>
            </a:lvl8pPr>
            <a:lvl9pPr marL="4114800" lvl="8" indent="-317500" rtl="0">
              <a:lnSpc>
                <a:spcPct val="115000"/>
              </a:lnSpc>
              <a:spcBef>
                <a:spcPts val="1600"/>
              </a:spcBef>
              <a:spcAft>
                <a:spcPts val="1600"/>
              </a:spcAft>
              <a:buSzPts val="1400"/>
              <a:buChar char="■"/>
              <a:defRPr>
                <a:solidFill>
                  <a:srgbClr val="434343"/>
                </a:solidFill>
              </a:defRPr>
            </a:lvl9pPr>
          </a:lstStyle>
          <a:p>
            <a:endParaRPr/>
          </a:p>
        </p:txBody>
      </p:sp>
      <p:sp>
        <p:nvSpPr>
          <p:cNvPr id="55" name="Google Shape;55;p7"/>
          <p:cNvSpPr txBox="1">
            <a:spLocks noGrp="1"/>
          </p:cNvSpPr>
          <p:nvPr>
            <p:ph type="title"/>
          </p:nvPr>
        </p:nvSpPr>
        <p:spPr>
          <a:xfrm>
            <a:off x="720000" y="779525"/>
            <a:ext cx="4294800" cy="891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4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56" name="Google Shape;56;p7"/>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4"/>
        <p:cNvGrpSpPr/>
        <p:nvPr/>
      </p:nvGrpSpPr>
      <p:grpSpPr>
        <a:xfrm>
          <a:off x="0" y="0"/>
          <a:ext cx="0" cy="0"/>
          <a:chOff x="0" y="0"/>
          <a:chExt cx="0" cy="0"/>
        </a:xfrm>
      </p:grpSpPr>
      <p:pic>
        <p:nvPicPr>
          <p:cNvPr id="85" name="Google Shape;85;p13"/>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86" name="Google Shape;86;p13"/>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87" name="Google Shape;87;p13"/>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88" name="Google Shape;88;p13"/>
          <p:cNvSpPr txBox="1">
            <a:spLocks noGrp="1"/>
          </p:cNvSpPr>
          <p:nvPr>
            <p:ph type="subTitle" idx="1"/>
          </p:nvPr>
        </p:nvSpPr>
        <p:spPr>
          <a:xfrm flipH="1">
            <a:off x="1782000" y="2172420"/>
            <a:ext cx="2739000" cy="7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89" name="Google Shape;89;p13"/>
          <p:cNvSpPr txBox="1">
            <a:spLocks noGrp="1"/>
          </p:cNvSpPr>
          <p:nvPr>
            <p:ph type="subTitle" idx="2"/>
          </p:nvPr>
        </p:nvSpPr>
        <p:spPr>
          <a:xfrm flipH="1">
            <a:off x="1781988" y="1583975"/>
            <a:ext cx="2068500" cy="69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Big Shoulders Text Black"/>
              <a:buNone/>
              <a:defRPr sz="2300">
                <a:solidFill>
                  <a:schemeClr val="dk1"/>
                </a:solidFill>
                <a:latin typeface="Bigshot One"/>
                <a:ea typeface="Bigshot One"/>
                <a:cs typeface="Bigshot One"/>
                <a:sym typeface="Bigshot One"/>
              </a:defRPr>
            </a:lvl1pPr>
            <a:lvl2pPr lvl="1"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2pPr>
            <a:lvl3pPr lvl="2"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3pPr>
            <a:lvl4pPr lvl="3"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4pPr>
            <a:lvl5pPr lvl="4"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5pPr>
            <a:lvl6pPr lvl="5"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6pPr>
            <a:lvl7pPr lvl="6"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7pPr>
            <a:lvl8pPr lvl="7"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8pPr>
            <a:lvl9pPr lvl="8"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9pPr>
          </a:lstStyle>
          <a:p>
            <a:endParaRPr/>
          </a:p>
        </p:txBody>
      </p:sp>
      <p:sp>
        <p:nvSpPr>
          <p:cNvPr id="90" name="Google Shape;90;p13"/>
          <p:cNvSpPr txBox="1">
            <a:spLocks noGrp="1"/>
          </p:cNvSpPr>
          <p:nvPr>
            <p:ph type="title" hasCustomPrompt="1"/>
          </p:nvPr>
        </p:nvSpPr>
        <p:spPr>
          <a:xfrm>
            <a:off x="891364" y="1642080"/>
            <a:ext cx="757200" cy="470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900"/>
            </a:lvl1pPr>
            <a:lvl2pPr lvl="1" algn="r" rtl="0">
              <a:spcBef>
                <a:spcPts val="0"/>
              </a:spcBef>
              <a:spcAft>
                <a:spcPts val="0"/>
              </a:spcAft>
              <a:buSzPts val="2400"/>
              <a:buFont typeface="Overpass"/>
              <a:buNone/>
              <a:defRPr sz="2400" b="1">
                <a:latin typeface="Overpass"/>
                <a:ea typeface="Overpass"/>
                <a:cs typeface="Overpass"/>
                <a:sym typeface="Overpass"/>
              </a:defRPr>
            </a:lvl2pPr>
            <a:lvl3pPr lvl="2" algn="r" rtl="0">
              <a:spcBef>
                <a:spcPts val="0"/>
              </a:spcBef>
              <a:spcAft>
                <a:spcPts val="0"/>
              </a:spcAft>
              <a:buSzPts val="2400"/>
              <a:buFont typeface="Overpass"/>
              <a:buNone/>
              <a:defRPr sz="2400" b="1">
                <a:latin typeface="Overpass"/>
                <a:ea typeface="Overpass"/>
                <a:cs typeface="Overpass"/>
                <a:sym typeface="Overpass"/>
              </a:defRPr>
            </a:lvl3pPr>
            <a:lvl4pPr lvl="3" algn="r" rtl="0">
              <a:spcBef>
                <a:spcPts val="0"/>
              </a:spcBef>
              <a:spcAft>
                <a:spcPts val="0"/>
              </a:spcAft>
              <a:buSzPts val="2400"/>
              <a:buFont typeface="Overpass"/>
              <a:buNone/>
              <a:defRPr sz="2400" b="1">
                <a:latin typeface="Overpass"/>
                <a:ea typeface="Overpass"/>
                <a:cs typeface="Overpass"/>
                <a:sym typeface="Overpass"/>
              </a:defRPr>
            </a:lvl4pPr>
            <a:lvl5pPr lvl="4" algn="r" rtl="0">
              <a:spcBef>
                <a:spcPts val="0"/>
              </a:spcBef>
              <a:spcAft>
                <a:spcPts val="0"/>
              </a:spcAft>
              <a:buSzPts val="2400"/>
              <a:buFont typeface="Overpass"/>
              <a:buNone/>
              <a:defRPr sz="2400" b="1">
                <a:latin typeface="Overpass"/>
                <a:ea typeface="Overpass"/>
                <a:cs typeface="Overpass"/>
                <a:sym typeface="Overpass"/>
              </a:defRPr>
            </a:lvl5pPr>
            <a:lvl6pPr lvl="5" algn="r" rtl="0">
              <a:spcBef>
                <a:spcPts val="0"/>
              </a:spcBef>
              <a:spcAft>
                <a:spcPts val="0"/>
              </a:spcAft>
              <a:buSzPts val="2400"/>
              <a:buFont typeface="Overpass"/>
              <a:buNone/>
              <a:defRPr sz="2400" b="1">
                <a:latin typeface="Overpass"/>
                <a:ea typeface="Overpass"/>
                <a:cs typeface="Overpass"/>
                <a:sym typeface="Overpass"/>
              </a:defRPr>
            </a:lvl6pPr>
            <a:lvl7pPr lvl="6" algn="r" rtl="0">
              <a:spcBef>
                <a:spcPts val="0"/>
              </a:spcBef>
              <a:spcAft>
                <a:spcPts val="0"/>
              </a:spcAft>
              <a:buSzPts val="2400"/>
              <a:buFont typeface="Overpass"/>
              <a:buNone/>
              <a:defRPr sz="2400" b="1">
                <a:latin typeface="Overpass"/>
                <a:ea typeface="Overpass"/>
                <a:cs typeface="Overpass"/>
                <a:sym typeface="Overpass"/>
              </a:defRPr>
            </a:lvl7pPr>
            <a:lvl8pPr lvl="7" algn="r" rtl="0">
              <a:spcBef>
                <a:spcPts val="0"/>
              </a:spcBef>
              <a:spcAft>
                <a:spcPts val="0"/>
              </a:spcAft>
              <a:buSzPts val="2400"/>
              <a:buFont typeface="Overpass"/>
              <a:buNone/>
              <a:defRPr sz="2400" b="1">
                <a:latin typeface="Overpass"/>
                <a:ea typeface="Overpass"/>
                <a:cs typeface="Overpass"/>
                <a:sym typeface="Overpass"/>
              </a:defRPr>
            </a:lvl8pPr>
            <a:lvl9pPr lvl="8" algn="r" rtl="0">
              <a:spcBef>
                <a:spcPts val="0"/>
              </a:spcBef>
              <a:spcAft>
                <a:spcPts val="0"/>
              </a:spcAft>
              <a:buSzPts val="2400"/>
              <a:buFont typeface="Overpass"/>
              <a:buNone/>
              <a:defRPr sz="2400" b="1">
                <a:latin typeface="Overpass"/>
                <a:ea typeface="Overpass"/>
                <a:cs typeface="Overpass"/>
                <a:sym typeface="Overpass"/>
              </a:defRPr>
            </a:lvl9pPr>
          </a:lstStyle>
          <a:p>
            <a:r>
              <a:t>xx%</a:t>
            </a:r>
          </a:p>
        </p:txBody>
      </p:sp>
      <p:sp>
        <p:nvSpPr>
          <p:cNvPr id="91" name="Google Shape;91;p13"/>
          <p:cNvSpPr txBox="1">
            <a:spLocks noGrp="1"/>
          </p:cNvSpPr>
          <p:nvPr>
            <p:ph type="subTitle" idx="3"/>
          </p:nvPr>
        </p:nvSpPr>
        <p:spPr>
          <a:xfrm flipH="1">
            <a:off x="1782000" y="3802075"/>
            <a:ext cx="2739000" cy="78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92" name="Google Shape;92;p13"/>
          <p:cNvSpPr txBox="1">
            <a:spLocks noGrp="1"/>
          </p:cNvSpPr>
          <p:nvPr>
            <p:ph type="subTitle" idx="4"/>
          </p:nvPr>
        </p:nvSpPr>
        <p:spPr>
          <a:xfrm flipH="1">
            <a:off x="1781974" y="3213450"/>
            <a:ext cx="1712700" cy="69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Big Shoulders Text Black"/>
              <a:buNone/>
              <a:defRPr sz="2300">
                <a:solidFill>
                  <a:schemeClr val="dk1"/>
                </a:solidFill>
                <a:latin typeface="Bigshot One"/>
                <a:ea typeface="Bigshot One"/>
                <a:cs typeface="Bigshot One"/>
                <a:sym typeface="Bigshot One"/>
              </a:defRPr>
            </a:lvl1pPr>
            <a:lvl2pPr lvl="1"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2pPr>
            <a:lvl3pPr lvl="2"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3pPr>
            <a:lvl4pPr lvl="3"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4pPr>
            <a:lvl5pPr lvl="4"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5pPr>
            <a:lvl6pPr lvl="5"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6pPr>
            <a:lvl7pPr lvl="6"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7pPr>
            <a:lvl8pPr lvl="7"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8pPr>
            <a:lvl9pPr lvl="8"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9pPr>
          </a:lstStyle>
          <a:p>
            <a:endParaRPr/>
          </a:p>
        </p:txBody>
      </p:sp>
      <p:sp>
        <p:nvSpPr>
          <p:cNvPr id="93" name="Google Shape;93;p13"/>
          <p:cNvSpPr txBox="1">
            <a:spLocks noGrp="1"/>
          </p:cNvSpPr>
          <p:nvPr>
            <p:ph type="subTitle" idx="5"/>
          </p:nvPr>
        </p:nvSpPr>
        <p:spPr>
          <a:xfrm flipH="1">
            <a:off x="5613300" y="2172420"/>
            <a:ext cx="2667000" cy="76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94" name="Google Shape;94;p13"/>
          <p:cNvSpPr txBox="1">
            <a:spLocks noGrp="1"/>
          </p:cNvSpPr>
          <p:nvPr>
            <p:ph type="subTitle" idx="6"/>
          </p:nvPr>
        </p:nvSpPr>
        <p:spPr>
          <a:xfrm flipH="1">
            <a:off x="5613288" y="1583975"/>
            <a:ext cx="2068500" cy="69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Big Shoulders Text Black"/>
              <a:buNone/>
              <a:defRPr sz="2300">
                <a:solidFill>
                  <a:schemeClr val="dk1"/>
                </a:solidFill>
                <a:latin typeface="Bigshot One"/>
                <a:ea typeface="Bigshot One"/>
                <a:cs typeface="Bigshot One"/>
                <a:sym typeface="Bigshot One"/>
              </a:defRPr>
            </a:lvl1pPr>
            <a:lvl2pPr lvl="1"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2pPr>
            <a:lvl3pPr lvl="2"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3pPr>
            <a:lvl4pPr lvl="3"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4pPr>
            <a:lvl5pPr lvl="4"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5pPr>
            <a:lvl6pPr lvl="5"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6pPr>
            <a:lvl7pPr lvl="6"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7pPr>
            <a:lvl8pPr lvl="7"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8pPr>
            <a:lvl9pPr lvl="8"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9pPr>
          </a:lstStyle>
          <a:p>
            <a:endParaRPr/>
          </a:p>
        </p:txBody>
      </p:sp>
      <p:sp>
        <p:nvSpPr>
          <p:cNvPr id="95" name="Google Shape;95;p13"/>
          <p:cNvSpPr txBox="1">
            <a:spLocks noGrp="1"/>
          </p:cNvSpPr>
          <p:nvPr>
            <p:ph type="subTitle" idx="7"/>
          </p:nvPr>
        </p:nvSpPr>
        <p:spPr>
          <a:xfrm flipH="1">
            <a:off x="5613400" y="3802075"/>
            <a:ext cx="2667000" cy="786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None/>
              <a:defRPr sz="1600">
                <a:solidFill>
                  <a:schemeClr val="dk1"/>
                </a:solidFill>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96" name="Google Shape;96;p13"/>
          <p:cNvSpPr txBox="1">
            <a:spLocks noGrp="1"/>
          </p:cNvSpPr>
          <p:nvPr>
            <p:ph type="subTitle" idx="8"/>
          </p:nvPr>
        </p:nvSpPr>
        <p:spPr>
          <a:xfrm flipH="1">
            <a:off x="5613288" y="3213450"/>
            <a:ext cx="2068500" cy="69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Big Shoulders Text Black"/>
              <a:buNone/>
              <a:defRPr sz="2300">
                <a:solidFill>
                  <a:schemeClr val="dk1"/>
                </a:solidFill>
                <a:latin typeface="Bigshot One"/>
                <a:ea typeface="Bigshot One"/>
                <a:cs typeface="Bigshot One"/>
                <a:sym typeface="Bigshot One"/>
              </a:defRPr>
            </a:lvl1pPr>
            <a:lvl2pPr lvl="1"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2pPr>
            <a:lvl3pPr lvl="2"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3pPr>
            <a:lvl4pPr lvl="3"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4pPr>
            <a:lvl5pPr lvl="4"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5pPr>
            <a:lvl6pPr lvl="5"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6pPr>
            <a:lvl7pPr lvl="6"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7pPr>
            <a:lvl8pPr lvl="7"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8pPr>
            <a:lvl9pPr lvl="8" rtl="0">
              <a:lnSpc>
                <a:spcPct val="100000"/>
              </a:lnSpc>
              <a:spcBef>
                <a:spcPts val="0"/>
              </a:spcBef>
              <a:spcAft>
                <a:spcPts val="0"/>
              </a:spcAft>
              <a:buClr>
                <a:schemeClr val="dk1"/>
              </a:buClr>
              <a:buSzPts val="1800"/>
              <a:buFont typeface="Big Shoulders Text Black"/>
              <a:buNone/>
              <a:defRPr sz="1800">
                <a:solidFill>
                  <a:schemeClr val="dk1"/>
                </a:solidFill>
                <a:latin typeface="Big Shoulders Text Black"/>
                <a:ea typeface="Big Shoulders Text Black"/>
                <a:cs typeface="Big Shoulders Text Black"/>
                <a:sym typeface="Big Shoulders Text Black"/>
              </a:defRPr>
            </a:lvl9pPr>
          </a:lstStyle>
          <a:p>
            <a:endParaRPr/>
          </a:p>
        </p:txBody>
      </p:sp>
      <p:sp>
        <p:nvSpPr>
          <p:cNvPr id="97" name="Google Shape;97;p13"/>
          <p:cNvSpPr txBox="1">
            <a:spLocks noGrp="1"/>
          </p:cNvSpPr>
          <p:nvPr>
            <p:ph type="title" idx="9" hasCustomPrompt="1"/>
          </p:nvPr>
        </p:nvSpPr>
        <p:spPr>
          <a:xfrm>
            <a:off x="891421" y="3265794"/>
            <a:ext cx="757200" cy="470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900"/>
            </a:lvl1pPr>
            <a:lvl2pPr lvl="1" algn="r" rtl="0">
              <a:spcBef>
                <a:spcPts val="0"/>
              </a:spcBef>
              <a:spcAft>
                <a:spcPts val="0"/>
              </a:spcAft>
              <a:buSzPts val="2400"/>
              <a:buFont typeface="Overpass"/>
              <a:buNone/>
              <a:defRPr sz="2400" b="1">
                <a:latin typeface="Overpass"/>
                <a:ea typeface="Overpass"/>
                <a:cs typeface="Overpass"/>
                <a:sym typeface="Overpass"/>
              </a:defRPr>
            </a:lvl2pPr>
            <a:lvl3pPr lvl="2" algn="r" rtl="0">
              <a:spcBef>
                <a:spcPts val="0"/>
              </a:spcBef>
              <a:spcAft>
                <a:spcPts val="0"/>
              </a:spcAft>
              <a:buSzPts val="2400"/>
              <a:buFont typeface="Overpass"/>
              <a:buNone/>
              <a:defRPr sz="2400" b="1">
                <a:latin typeface="Overpass"/>
                <a:ea typeface="Overpass"/>
                <a:cs typeface="Overpass"/>
                <a:sym typeface="Overpass"/>
              </a:defRPr>
            </a:lvl3pPr>
            <a:lvl4pPr lvl="3" algn="r" rtl="0">
              <a:spcBef>
                <a:spcPts val="0"/>
              </a:spcBef>
              <a:spcAft>
                <a:spcPts val="0"/>
              </a:spcAft>
              <a:buSzPts val="2400"/>
              <a:buFont typeface="Overpass"/>
              <a:buNone/>
              <a:defRPr sz="2400" b="1">
                <a:latin typeface="Overpass"/>
                <a:ea typeface="Overpass"/>
                <a:cs typeface="Overpass"/>
                <a:sym typeface="Overpass"/>
              </a:defRPr>
            </a:lvl4pPr>
            <a:lvl5pPr lvl="4" algn="r" rtl="0">
              <a:spcBef>
                <a:spcPts val="0"/>
              </a:spcBef>
              <a:spcAft>
                <a:spcPts val="0"/>
              </a:spcAft>
              <a:buSzPts val="2400"/>
              <a:buFont typeface="Overpass"/>
              <a:buNone/>
              <a:defRPr sz="2400" b="1">
                <a:latin typeface="Overpass"/>
                <a:ea typeface="Overpass"/>
                <a:cs typeface="Overpass"/>
                <a:sym typeface="Overpass"/>
              </a:defRPr>
            </a:lvl5pPr>
            <a:lvl6pPr lvl="5" algn="r" rtl="0">
              <a:spcBef>
                <a:spcPts val="0"/>
              </a:spcBef>
              <a:spcAft>
                <a:spcPts val="0"/>
              </a:spcAft>
              <a:buSzPts val="2400"/>
              <a:buFont typeface="Overpass"/>
              <a:buNone/>
              <a:defRPr sz="2400" b="1">
                <a:latin typeface="Overpass"/>
                <a:ea typeface="Overpass"/>
                <a:cs typeface="Overpass"/>
                <a:sym typeface="Overpass"/>
              </a:defRPr>
            </a:lvl6pPr>
            <a:lvl7pPr lvl="6" algn="r" rtl="0">
              <a:spcBef>
                <a:spcPts val="0"/>
              </a:spcBef>
              <a:spcAft>
                <a:spcPts val="0"/>
              </a:spcAft>
              <a:buSzPts val="2400"/>
              <a:buFont typeface="Overpass"/>
              <a:buNone/>
              <a:defRPr sz="2400" b="1">
                <a:latin typeface="Overpass"/>
                <a:ea typeface="Overpass"/>
                <a:cs typeface="Overpass"/>
                <a:sym typeface="Overpass"/>
              </a:defRPr>
            </a:lvl7pPr>
            <a:lvl8pPr lvl="7" algn="r" rtl="0">
              <a:spcBef>
                <a:spcPts val="0"/>
              </a:spcBef>
              <a:spcAft>
                <a:spcPts val="0"/>
              </a:spcAft>
              <a:buSzPts val="2400"/>
              <a:buFont typeface="Overpass"/>
              <a:buNone/>
              <a:defRPr sz="2400" b="1">
                <a:latin typeface="Overpass"/>
                <a:ea typeface="Overpass"/>
                <a:cs typeface="Overpass"/>
                <a:sym typeface="Overpass"/>
              </a:defRPr>
            </a:lvl8pPr>
            <a:lvl9pPr lvl="8" algn="r" rtl="0">
              <a:spcBef>
                <a:spcPts val="0"/>
              </a:spcBef>
              <a:spcAft>
                <a:spcPts val="0"/>
              </a:spcAft>
              <a:buSzPts val="2400"/>
              <a:buFont typeface="Overpass"/>
              <a:buNone/>
              <a:defRPr sz="2400" b="1">
                <a:latin typeface="Overpass"/>
                <a:ea typeface="Overpass"/>
                <a:cs typeface="Overpass"/>
                <a:sym typeface="Overpass"/>
              </a:defRPr>
            </a:lvl9pPr>
          </a:lstStyle>
          <a:p>
            <a:r>
              <a:t>xx%</a:t>
            </a:r>
          </a:p>
        </p:txBody>
      </p:sp>
      <p:sp>
        <p:nvSpPr>
          <p:cNvPr id="98" name="Google Shape;98;p13"/>
          <p:cNvSpPr txBox="1">
            <a:spLocks noGrp="1"/>
          </p:cNvSpPr>
          <p:nvPr>
            <p:ph type="title" idx="13" hasCustomPrompt="1"/>
          </p:nvPr>
        </p:nvSpPr>
        <p:spPr>
          <a:xfrm>
            <a:off x="4741802" y="1642080"/>
            <a:ext cx="757200" cy="470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900"/>
            </a:lvl1pPr>
            <a:lvl2pPr lvl="1" algn="r" rtl="0">
              <a:spcBef>
                <a:spcPts val="0"/>
              </a:spcBef>
              <a:spcAft>
                <a:spcPts val="0"/>
              </a:spcAft>
              <a:buSzPts val="2400"/>
              <a:buFont typeface="Overpass"/>
              <a:buNone/>
              <a:defRPr sz="2400" b="1">
                <a:latin typeface="Overpass"/>
                <a:ea typeface="Overpass"/>
                <a:cs typeface="Overpass"/>
                <a:sym typeface="Overpass"/>
              </a:defRPr>
            </a:lvl2pPr>
            <a:lvl3pPr lvl="2" algn="r" rtl="0">
              <a:spcBef>
                <a:spcPts val="0"/>
              </a:spcBef>
              <a:spcAft>
                <a:spcPts val="0"/>
              </a:spcAft>
              <a:buSzPts val="2400"/>
              <a:buFont typeface="Overpass"/>
              <a:buNone/>
              <a:defRPr sz="2400" b="1">
                <a:latin typeface="Overpass"/>
                <a:ea typeface="Overpass"/>
                <a:cs typeface="Overpass"/>
                <a:sym typeface="Overpass"/>
              </a:defRPr>
            </a:lvl3pPr>
            <a:lvl4pPr lvl="3" algn="r" rtl="0">
              <a:spcBef>
                <a:spcPts val="0"/>
              </a:spcBef>
              <a:spcAft>
                <a:spcPts val="0"/>
              </a:spcAft>
              <a:buSzPts val="2400"/>
              <a:buFont typeface="Overpass"/>
              <a:buNone/>
              <a:defRPr sz="2400" b="1">
                <a:latin typeface="Overpass"/>
                <a:ea typeface="Overpass"/>
                <a:cs typeface="Overpass"/>
                <a:sym typeface="Overpass"/>
              </a:defRPr>
            </a:lvl4pPr>
            <a:lvl5pPr lvl="4" algn="r" rtl="0">
              <a:spcBef>
                <a:spcPts val="0"/>
              </a:spcBef>
              <a:spcAft>
                <a:spcPts val="0"/>
              </a:spcAft>
              <a:buSzPts val="2400"/>
              <a:buFont typeface="Overpass"/>
              <a:buNone/>
              <a:defRPr sz="2400" b="1">
                <a:latin typeface="Overpass"/>
                <a:ea typeface="Overpass"/>
                <a:cs typeface="Overpass"/>
                <a:sym typeface="Overpass"/>
              </a:defRPr>
            </a:lvl5pPr>
            <a:lvl6pPr lvl="5" algn="r" rtl="0">
              <a:spcBef>
                <a:spcPts val="0"/>
              </a:spcBef>
              <a:spcAft>
                <a:spcPts val="0"/>
              </a:spcAft>
              <a:buSzPts val="2400"/>
              <a:buFont typeface="Overpass"/>
              <a:buNone/>
              <a:defRPr sz="2400" b="1">
                <a:latin typeface="Overpass"/>
                <a:ea typeface="Overpass"/>
                <a:cs typeface="Overpass"/>
                <a:sym typeface="Overpass"/>
              </a:defRPr>
            </a:lvl6pPr>
            <a:lvl7pPr lvl="6" algn="r" rtl="0">
              <a:spcBef>
                <a:spcPts val="0"/>
              </a:spcBef>
              <a:spcAft>
                <a:spcPts val="0"/>
              </a:spcAft>
              <a:buSzPts val="2400"/>
              <a:buFont typeface="Overpass"/>
              <a:buNone/>
              <a:defRPr sz="2400" b="1">
                <a:latin typeface="Overpass"/>
                <a:ea typeface="Overpass"/>
                <a:cs typeface="Overpass"/>
                <a:sym typeface="Overpass"/>
              </a:defRPr>
            </a:lvl7pPr>
            <a:lvl8pPr lvl="7" algn="r" rtl="0">
              <a:spcBef>
                <a:spcPts val="0"/>
              </a:spcBef>
              <a:spcAft>
                <a:spcPts val="0"/>
              </a:spcAft>
              <a:buSzPts val="2400"/>
              <a:buFont typeface="Overpass"/>
              <a:buNone/>
              <a:defRPr sz="2400" b="1">
                <a:latin typeface="Overpass"/>
                <a:ea typeface="Overpass"/>
                <a:cs typeface="Overpass"/>
                <a:sym typeface="Overpass"/>
              </a:defRPr>
            </a:lvl8pPr>
            <a:lvl9pPr lvl="8" algn="r" rtl="0">
              <a:spcBef>
                <a:spcPts val="0"/>
              </a:spcBef>
              <a:spcAft>
                <a:spcPts val="0"/>
              </a:spcAft>
              <a:buSzPts val="2400"/>
              <a:buFont typeface="Overpass"/>
              <a:buNone/>
              <a:defRPr sz="2400" b="1">
                <a:latin typeface="Overpass"/>
                <a:ea typeface="Overpass"/>
                <a:cs typeface="Overpass"/>
                <a:sym typeface="Overpass"/>
              </a:defRPr>
            </a:lvl9pPr>
          </a:lstStyle>
          <a:p>
            <a:r>
              <a:t>xx%</a:t>
            </a:r>
          </a:p>
        </p:txBody>
      </p:sp>
      <p:sp>
        <p:nvSpPr>
          <p:cNvPr id="99" name="Google Shape;99;p13"/>
          <p:cNvSpPr txBox="1">
            <a:spLocks noGrp="1"/>
          </p:cNvSpPr>
          <p:nvPr>
            <p:ph type="title" idx="14" hasCustomPrompt="1"/>
          </p:nvPr>
        </p:nvSpPr>
        <p:spPr>
          <a:xfrm>
            <a:off x="4741802" y="3265794"/>
            <a:ext cx="757200" cy="470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400"/>
              <a:buNone/>
              <a:defRPr sz="2900"/>
            </a:lvl1pPr>
            <a:lvl2pPr lvl="1" algn="r" rtl="0">
              <a:spcBef>
                <a:spcPts val="0"/>
              </a:spcBef>
              <a:spcAft>
                <a:spcPts val="0"/>
              </a:spcAft>
              <a:buSzPts val="2400"/>
              <a:buFont typeface="Overpass"/>
              <a:buNone/>
              <a:defRPr sz="2400" b="1">
                <a:latin typeface="Overpass"/>
                <a:ea typeface="Overpass"/>
                <a:cs typeface="Overpass"/>
                <a:sym typeface="Overpass"/>
              </a:defRPr>
            </a:lvl2pPr>
            <a:lvl3pPr lvl="2" algn="r" rtl="0">
              <a:spcBef>
                <a:spcPts val="0"/>
              </a:spcBef>
              <a:spcAft>
                <a:spcPts val="0"/>
              </a:spcAft>
              <a:buSzPts val="2400"/>
              <a:buFont typeface="Overpass"/>
              <a:buNone/>
              <a:defRPr sz="2400" b="1">
                <a:latin typeface="Overpass"/>
                <a:ea typeface="Overpass"/>
                <a:cs typeface="Overpass"/>
                <a:sym typeface="Overpass"/>
              </a:defRPr>
            </a:lvl3pPr>
            <a:lvl4pPr lvl="3" algn="r" rtl="0">
              <a:spcBef>
                <a:spcPts val="0"/>
              </a:spcBef>
              <a:spcAft>
                <a:spcPts val="0"/>
              </a:spcAft>
              <a:buSzPts val="2400"/>
              <a:buFont typeface="Overpass"/>
              <a:buNone/>
              <a:defRPr sz="2400" b="1">
                <a:latin typeface="Overpass"/>
                <a:ea typeface="Overpass"/>
                <a:cs typeface="Overpass"/>
                <a:sym typeface="Overpass"/>
              </a:defRPr>
            </a:lvl4pPr>
            <a:lvl5pPr lvl="4" algn="r" rtl="0">
              <a:spcBef>
                <a:spcPts val="0"/>
              </a:spcBef>
              <a:spcAft>
                <a:spcPts val="0"/>
              </a:spcAft>
              <a:buSzPts val="2400"/>
              <a:buFont typeface="Overpass"/>
              <a:buNone/>
              <a:defRPr sz="2400" b="1">
                <a:latin typeface="Overpass"/>
                <a:ea typeface="Overpass"/>
                <a:cs typeface="Overpass"/>
                <a:sym typeface="Overpass"/>
              </a:defRPr>
            </a:lvl5pPr>
            <a:lvl6pPr lvl="5" algn="r" rtl="0">
              <a:spcBef>
                <a:spcPts val="0"/>
              </a:spcBef>
              <a:spcAft>
                <a:spcPts val="0"/>
              </a:spcAft>
              <a:buSzPts val="2400"/>
              <a:buFont typeface="Overpass"/>
              <a:buNone/>
              <a:defRPr sz="2400" b="1">
                <a:latin typeface="Overpass"/>
                <a:ea typeface="Overpass"/>
                <a:cs typeface="Overpass"/>
                <a:sym typeface="Overpass"/>
              </a:defRPr>
            </a:lvl6pPr>
            <a:lvl7pPr lvl="6" algn="r" rtl="0">
              <a:spcBef>
                <a:spcPts val="0"/>
              </a:spcBef>
              <a:spcAft>
                <a:spcPts val="0"/>
              </a:spcAft>
              <a:buSzPts val="2400"/>
              <a:buFont typeface="Overpass"/>
              <a:buNone/>
              <a:defRPr sz="2400" b="1">
                <a:latin typeface="Overpass"/>
                <a:ea typeface="Overpass"/>
                <a:cs typeface="Overpass"/>
                <a:sym typeface="Overpass"/>
              </a:defRPr>
            </a:lvl7pPr>
            <a:lvl8pPr lvl="7" algn="r" rtl="0">
              <a:spcBef>
                <a:spcPts val="0"/>
              </a:spcBef>
              <a:spcAft>
                <a:spcPts val="0"/>
              </a:spcAft>
              <a:buSzPts val="2400"/>
              <a:buFont typeface="Overpass"/>
              <a:buNone/>
              <a:defRPr sz="2400" b="1">
                <a:latin typeface="Overpass"/>
                <a:ea typeface="Overpass"/>
                <a:cs typeface="Overpass"/>
                <a:sym typeface="Overpass"/>
              </a:defRPr>
            </a:lvl8pPr>
            <a:lvl9pPr lvl="8" algn="r" rtl="0">
              <a:spcBef>
                <a:spcPts val="0"/>
              </a:spcBef>
              <a:spcAft>
                <a:spcPts val="0"/>
              </a:spcAft>
              <a:buSzPts val="2400"/>
              <a:buFont typeface="Overpass"/>
              <a:buNone/>
              <a:defRPr sz="2400" b="1">
                <a:latin typeface="Overpass"/>
                <a:ea typeface="Overpass"/>
                <a:cs typeface="Overpass"/>
                <a:sym typeface="Overpass"/>
              </a:defRPr>
            </a:lvl9pPr>
          </a:lstStyle>
          <a:p>
            <a:r>
              <a:t>xx%</a:t>
            </a:r>
          </a:p>
        </p:txBody>
      </p:sp>
      <p:sp>
        <p:nvSpPr>
          <p:cNvPr id="100" name="Google Shape;100;p13"/>
          <p:cNvSpPr txBox="1">
            <a:spLocks noGrp="1"/>
          </p:cNvSpPr>
          <p:nvPr>
            <p:ph type="title" idx="15"/>
          </p:nvPr>
        </p:nvSpPr>
        <p:spPr>
          <a:xfrm>
            <a:off x="720000" y="539400"/>
            <a:ext cx="77040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cxnSp>
        <p:nvCxnSpPr>
          <p:cNvPr id="101" name="Google Shape;101;p13"/>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26"/>
        <p:cNvGrpSpPr/>
        <p:nvPr/>
      </p:nvGrpSpPr>
      <p:grpSpPr>
        <a:xfrm>
          <a:off x="0" y="0"/>
          <a:ext cx="0" cy="0"/>
          <a:chOff x="0" y="0"/>
          <a:chExt cx="0" cy="0"/>
        </a:xfrm>
      </p:grpSpPr>
      <p:pic>
        <p:nvPicPr>
          <p:cNvPr id="127" name="Google Shape;127;p17"/>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128" name="Google Shape;128;p17"/>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129" name="Google Shape;129;p17"/>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130" name="Google Shape;130;p17"/>
          <p:cNvSpPr txBox="1">
            <a:spLocks noGrp="1"/>
          </p:cNvSpPr>
          <p:nvPr>
            <p:ph type="title"/>
          </p:nvPr>
        </p:nvSpPr>
        <p:spPr>
          <a:xfrm>
            <a:off x="713100" y="1153250"/>
            <a:ext cx="3765900" cy="21909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1" name="Google Shape;131;p17"/>
          <p:cNvSpPr txBox="1">
            <a:spLocks noGrp="1"/>
          </p:cNvSpPr>
          <p:nvPr>
            <p:ph type="subTitle" idx="1"/>
          </p:nvPr>
        </p:nvSpPr>
        <p:spPr>
          <a:xfrm>
            <a:off x="4326850" y="3599400"/>
            <a:ext cx="4097100" cy="100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132" name="Google Shape;132;p17"/>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33"/>
        <p:cNvGrpSpPr/>
        <p:nvPr/>
      </p:nvGrpSpPr>
      <p:grpSpPr>
        <a:xfrm>
          <a:off x="0" y="0"/>
          <a:ext cx="0" cy="0"/>
          <a:chOff x="0" y="0"/>
          <a:chExt cx="0" cy="0"/>
        </a:xfrm>
      </p:grpSpPr>
      <p:pic>
        <p:nvPicPr>
          <p:cNvPr id="134" name="Google Shape;134;p18"/>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135" name="Google Shape;135;p18"/>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136" name="Google Shape;136;p18"/>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137" name="Google Shape;137;p18"/>
          <p:cNvSpPr txBox="1">
            <a:spLocks noGrp="1"/>
          </p:cNvSpPr>
          <p:nvPr>
            <p:ph type="title"/>
          </p:nvPr>
        </p:nvSpPr>
        <p:spPr>
          <a:xfrm>
            <a:off x="720000" y="1369188"/>
            <a:ext cx="2646900" cy="10803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8" name="Google Shape;138;p18"/>
          <p:cNvSpPr txBox="1">
            <a:spLocks noGrp="1"/>
          </p:cNvSpPr>
          <p:nvPr>
            <p:ph type="subTitle" idx="1"/>
          </p:nvPr>
        </p:nvSpPr>
        <p:spPr>
          <a:xfrm>
            <a:off x="720000" y="2544063"/>
            <a:ext cx="2646900" cy="108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139" name="Google Shape;139;p18"/>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22"/>
        <p:cNvGrpSpPr/>
        <p:nvPr/>
      </p:nvGrpSpPr>
      <p:grpSpPr>
        <a:xfrm>
          <a:off x="0" y="0"/>
          <a:ext cx="0" cy="0"/>
          <a:chOff x="0" y="0"/>
          <a:chExt cx="0" cy="0"/>
        </a:xfrm>
      </p:grpSpPr>
      <p:pic>
        <p:nvPicPr>
          <p:cNvPr id="223" name="Google Shape;223;p26"/>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224" name="Google Shape;224;p26"/>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225" name="Google Shape;225;p26"/>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sp>
        <p:nvSpPr>
          <p:cNvPr id="226" name="Google Shape;226;p26"/>
          <p:cNvSpPr txBox="1"/>
          <p:nvPr/>
        </p:nvSpPr>
        <p:spPr>
          <a:xfrm>
            <a:off x="4386850" y="3683637"/>
            <a:ext cx="3772800" cy="434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Calibri"/>
                <a:ea typeface="Calibri"/>
                <a:cs typeface="Calibri"/>
                <a:sym typeface="Calibri"/>
              </a:rPr>
              <a:t>CREDITS: This presentation template was created by </a:t>
            </a:r>
            <a:r>
              <a:rPr lang="en" sz="1000">
                <a:solidFill>
                  <a:schemeClr val="dk1"/>
                </a:solidFill>
                <a:uFill>
                  <a:noFill/>
                </a:uFill>
                <a:latin typeface="Calibri"/>
                <a:ea typeface="Calibri"/>
                <a:cs typeface="Calibri"/>
                <a:sym typeface="Calibri"/>
                <a:hlinkClick r:id="rId3">
                  <a:extLst>
                    <a:ext uri="{A12FA001-AC4F-418D-AE19-62706E023703}">
                      <ahyp:hlinkClr xmlns:ahyp="http://schemas.microsoft.com/office/drawing/2018/hyperlinkcolor" val="tx"/>
                    </a:ext>
                  </a:extLst>
                </a:hlinkClick>
              </a:rPr>
              <a:t>Slidesgo</a:t>
            </a:r>
            <a:r>
              <a:rPr lang="en" sz="1000">
                <a:solidFill>
                  <a:schemeClr val="dk1"/>
                </a:solidFill>
                <a:latin typeface="Calibri"/>
                <a:ea typeface="Calibri"/>
                <a:cs typeface="Calibri"/>
                <a:sym typeface="Calibri"/>
              </a:rPr>
              <a:t>, including icons by </a:t>
            </a:r>
            <a:r>
              <a:rPr lang="en" sz="1000">
                <a:solidFill>
                  <a:schemeClr val="dk1"/>
                </a:solidFill>
                <a:uFill>
                  <a:noFill/>
                </a:uFill>
                <a:latin typeface="Calibri"/>
                <a:ea typeface="Calibri"/>
                <a:cs typeface="Calibri"/>
                <a:sym typeface="Calibri"/>
                <a:hlinkClick r:id="rId4">
                  <a:extLst>
                    <a:ext uri="{A12FA001-AC4F-418D-AE19-62706E023703}">
                      <ahyp:hlinkClr xmlns:ahyp="http://schemas.microsoft.com/office/drawing/2018/hyperlinkcolor" val="tx"/>
                    </a:ext>
                  </a:extLst>
                </a:hlinkClick>
              </a:rPr>
              <a:t>Flaticon</a:t>
            </a:r>
            <a:r>
              <a:rPr lang="en" sz="1000">
                <a:solidFill>
                  <a:schemeClr val="dk1"/>
                </a:solidFill>
                <a:latin typeface="Calibri"/>
                <a:ea typeface="Calibri"/>
                <a:cs typeface="Calibri"/>
                <a:sym typeface="Calibri"/>
              </a:rPr>
              <a:t> and infographics &amp; images by </a:t>
            </a:r>
            <a:r>
              <a:rPr lang="en" sz="1000">
                <a:solidFill>
                  <a:schemeClr val="dk1"/>
                </a:solidFill>
                <a:uFill>
                  <a:noFill/>
                </a:uFill>
                <a:latin typeface="Calibri"/>
                <a:ea typeface="Calibri"/>
                <a:cs typeface="Calibri"/>
                <a:sym typeface="Calibri"/>
                <a:hlinkClick r:id="rId5">
                  <a:extLst>
                    <a:ext uri="{A12FA001-AC4F-418D-AE19-62706E023703}">
                      <ahyp:hlinkClr xmlns:ahyp="http://schemas.microsoft.com/office/drawing/2018/hyperlinkcolor" val="tx"/>
                    </a:ext>
                  </a:extLst>
                </a:hlinkClick>
              </a:rPr>
              <a:t>Freepik</a:t>
            </a:r>
            <a:endParaRPr sz="1000">
              <a:solidFill>
                <a:schemeClr val="dk1"/>
              </a:solidFill>
              <a:latin typeface="Calibri"/>
              <a:ea typeface="Calibri"/>
              <a:cs typeface="Calibri"/>
              <a:sym typeface="Calibri"/>
            </a:endParaRPr>
          </a:p>
        </p:txBody>
      </p:sp>
      <p:sp>
        <p:nvSpPr>
          <p:cNvPr id="227" name="Google Shape;227;p26"/>
          <p:cNvSpPr txBox="1">
            <a:spLocks noGrp="1"/>
          </p:cNvSpPr>
          <p:nvPr>
            <p:ph type="title"/>
          </p:nvPr>
        </p:nvSpPr>
        <p:spPr>
          <a:xfrm>
            <a:off x="4125850" y="787148"/>
            <a:ext cx="4294800" cy="117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64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8" name="Google Shape;228;p26"/>
          <p:cNvSpPr txBox="1">
            <a:spLocks noGrp="1"/>
          </p:cNvSpPr>
          <p:nvPr>
            <p:ph type="subTitle" idx="1"/>
          </p:nvPr>
        </p:nvSpPr>
        <p:spPr>
          <a:xfrm>
            <a:off x="4555897" y="1995607"/>
            <a:ext cx="3434700" cy="142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229" name="Google Shape;229;p26"/>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30"/>
        <p:cNvGrpSpPr/>
        <p:nvPr/>
      </p:nvGrpSpPr>
      <p:grpSpPr>
        <a:xfrm>
          <a:off x="0" y="0"/>
          <a:ext cx="0" cy="0"/>
          <a:chOff x="0" y="0"/>
          <a:chExt cx="0" cy="0"/>
        </a:xfrm>
      </p:grpSpPr>
      <p:pic>
        <p:nvPicPr>
          <p:cNvPr id="231" name="Google Shape;231;p27"/>
          <p:cNvPicPr preferRelativeResize="0"/>
          <p:nvPr/>
        </p:nvPicPr>
        <p:blipFill rotWithShape="1">
          <a:blip r:embed="rId2">
            <a:alphaModFix/>
          </a:blip>
          <a:srcRect l="4838" t="6383" r="4892" b="5804"/>
          <a:stretch/>
        </p:blipFill>
        <p:spPr>
          <a:xfrm>
            <a:off x="0" y="0"/>
            <a:ext cx="9144003" cy="5143500"/>
          </a:xfrm>
          <a:prstGeom prst="rect">
            <a:avLst/>
          </a:prstGeom>
          <a:noFill/>
          <a:ln>
            <a:noFill/>
          </a:ln>
        </p:spPr>
      </p:pic>
      <p:cxnSp>
        <p:nvCxnSpPr>
          <p:cNvPr id="232" name="Google Shape;232;p27"/>
          <p:cNvCxnSpPr/>
          <p:nvPr/>
        </p:nvCxnSpPr>
        <p:spPr>
          <a:xfrm rot="10800000">
            <a:off x="-95435" y="250463"/>
            <a:ext cx="4600200" cy="0"/>
          </a:xfrm>
          <a:prstGeom prst="straightConnector1">
            <a:avLst/>
          </a:prstGeom>
          <a:noFill/>
          <a:ln w="28575" cap="flat" cmpd="sng">
            <a:solidFill>
              <a:schemeClr val="dk1"/>
            </a:solidFill>
            <a:prstDash val="solid"/>
            <a:round/>
            <a:headEnd type="none" w="med" len="med"/>
            <a:tailEnd type="none" w="med" len="med"/>
          </a:ln>
        </p:spPr>
      </p:cxnSp>
      <p:cxnSp>
        <p:nvCxnSpPr>
          <p:cNvPr id="233" name="Google Shape;233;p27"/>
          <p:cNvCxnSpPr/>
          <p:nvPr/>
        </p:nvCxnSpPr>
        <p:spPr>
          <a:xfrm rot="10800000">
            <a:off x="-95400" y="388892"/>
            <a:ext cx="1241700" cy="0"/>
          </a:xfrm>
          <a:prstGeom prst="straightConnector1">
            <a:avLst/>
          </a:prstGeom>
          <a:noFill/>
          <a:ln w="28575" cap="flat" cmpd="sng">
            <a:solidFill>
              <a:schemeClr val="dk1"/>
            </a:solidFill>
            <a:prstDash val="solid"/>
            <a:round/>
            <a:headEnd type="none" w="med" len="med"/>
            <a:tailEnd type="none" w="med" len="med"/>
          </a:ln>
        </p:spPr>
      </p:cxnSp>
      <p:cxnSp>
        <p:nvCxnSpPr>
          <p:cNvPr id="234" name="Google Shape;234;p27"/>
          <p:cNvCxnSpPr/>
          <p:nvPr/>
        </p:nvCxnSpPr>
        <p:spPr>
          <a:xfrm>
            <a:off x="3280474" y="4893038"/>
            <a:ext cx="6633900" cy="0"/>
          </a:xfrm>
          <a:prstGeom prst="straightConnector1">
            <a:avLst/>
          </a:prstGeom>
          <a:noFill/>
          <a:ln w="28575" cap="flat" cmpd="sng">
            <a:solidFill>
              <a:srgbClr val="302926"/>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Bigshot One"/>
              <a:buNone/>
              <a:defRPr sz="3500">
                <a:solidFill>
                  <a:schemeClr val="dk1"/>
                </a:solidFill>
                <a:latin typeface="Bigshot One"/>
                <a:ea typeface="Bigshot One"/>
                <a:cs typeface="Bigshot One"/>
                <a:sym typeface="Bigshot One"/>
              </a:defRPr>
            </a:lvl1pPr>
            <a:lvl2pPr lvl="1"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2pPr>
            <a:lvl3pPr lvl="2"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3pPr>
            <a:lvl4pPr lvl="3"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4pPr>
            <a:lvl5pPr lvl="4"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5pPr>
            <a:lvl6pPr lvl="5"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6pPr>
            <a:lvl7pPr lvl="6"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7pPr>
            <a:lvl8pPr lvl="7"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8pPr>
            <a:lvl9pPr lvl="8" rtl="0">
              <a:spcBef>
                <a:spcPts val="0"/>
              </a:spcBef>
              <a:spcAft>
                <a:spcPts val="0"/>
              </a:spcAft>
              <a:buClr>
                <a:schemeClr val="dk1"/>
              </a:buClr>
              <a:buSzPts val="3500"/>
              <a:buFont typeface="Georgia"/>
              <a:buNone/>
              <a:defRPr sz="3500">
                <a:solidFill>
                  <a:schemeClr val="dk1"/>
                </a:solidFill>
                <a:latin typeface="Georgia"/>
                <a:ea typeface="Georgia"/>
                <a:cs typeface="Georgia"/>
                <a:sym typeface="Georgi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alibri"/>
              <a:buChar char="●"/>
              <a:defRPr>
                <a:solidFill>
                  <a:schemeClr val="dk1"/>
                </a:solidFill>
                <a:latin typeface="Calibri"/>
                <a:ea typeface="Calibri"/>
                <a:cs typeface="Calibri"/>
                <a:sym typeface="Calibri"/>
              </a:defRPr>
            </a:lvl1pPr>
            <a:lvl2pPr marL="914400" lvl="1"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2pPr>
            <a:lvl3pPr marL="1371600" lvl="2"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3pPr>
            <a:lvl4pPr marL="1828800" lvl="3"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4pPr>
            <a:lvl5pPr marL="2286000" lvl="4"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5pPr>
            <a:lvl6pPr marL="2743200" lvl="5"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6pPr>
            <a:lvl7pPr marL="3200400" lvl="6"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7pPr>
            <a:lvl8pPr marL="3657600" lvl="7" indent="-317500">
              <a:lnSpc>
                <a:spcPct val="115000"/>
              </a:lnSpc>
              <a:spcBef>
                <a:spcPts val="1600"/>
              </a:spcBef>
              <a:spcAft>
                <a:spcPts val="0"/>
              </a:spcAft>
              <a:buClr>
                <a:schemeClr val="dk1"/>
              </a:buClr>
              <a:buSzPts val="1400"/>
              <a:buFont typeface="Calibri"/>
              <a:buChar char="○"/>
              <a:defRPr>
                <a:solidFill>
                  <a:schemeClr val="dk1"/>
                </a:solidFill>
                <a:latin typeface="Calibri"/>
                <a:ea typeface="Calibri"/>
                <a:cs typeface="Calibri"/>
                <a:sym typeface="Calibri"/>
              </a:defRPr>
            </a:lvl8pPr>
            <a:lvl9pPr marL="4114800" lvl="8" indent="-317500">
              <a:lnSpc>
                <a:spcPct val="115000"/>
              </a:lnSpc>
              <a:spcBef>
                <a:spcPts val="1600"/>
              </a:spcBef>
              <a:spcAft>
                <a:spcPts val="1600"/>
              </a:spcAft>
              <a:buClr>
                <a:schemeClr val="dk1"/>
              </a:buClr>
              <a:buSzPts val="1400"/>
              <a:buFont typeface="Calibri"/>
              <a:buChar char="■"/>
              <a:defRPr>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59" r:id="rId5"/>
    <p:sldLayoutId id="2147483663" r:id="rId6"/>
    <p:sldLayoutId id="2147483664" r:id="rId7"/>
    <p:sldLayoutId id="2147483672" r:id="rId8"/>
    <p:sldLayoutId id="2147483673"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90.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s://www.anyscale.com/blog/what-is-hyperparameter-tuning" TargetMode="External"/><Relationship Id="rId2" Type="http://schemas.openxmlformats.org/officeDocument/2006/relationships/notesSlide" Target="../notesSlides/notesSlide23.xml"/><Relationship Id="rId1" Type="http://schemas.openxmlformats.org/officeDocument/2006/relationships/slideLayout" Target="../slideLayouts/slideLayout6.xml"/><Relationship Id="rId5" Type="http://schemas.openxmlformats.org/officeDocument/2006/relationships/hyperlink" Target="https://www.jstor.org/stable/44547452" TargetMode="External"/><Relationship Id="rId4" Type="http://schemas.openxmlformats.org/officeDocument/2006/relationships/hyperlink" Target="https://datascience.stackexchange.com/questions/90175/comparing-ml-models-to-baselines"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6" name="Google Shape;246;p31"/>
          <p:cNvSpPr txBox="1">
            <a:spLocks noGrp="1"/>
          </p:cNvSpPr>
          <p:nvPr>
            <p:ph type="ctrTitle"/>
          </p:nvPr>
        </p:nvSpPr>
        <p:spPr>
          <a:xfrm>
            <a:off x="223242" y="1225950"/>
            <a:ext cx="6574152" cy="269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AIML</a:t>
            </a:r>
            <a:br>
              <a:rPr lang="en" dirty="0"/>
            </a:br>
            <a:r>
              <a:rPr lang="en" dirty="0"/>
              <a:t>Classification</a:t>
            </a:r>
            <a:endParaRPr dirty="0"/>
          </a:p>
        </p:txBody>
      </p:sp>
      <p:sp>
        <p:nvSpPr>
          <p:cNvPr id="247" name="Google Shape;247;p31"/>
          <p:cNvSpPr txBox="1">
            <a:spLocks noGrp="1"/>
          </p:cNvSpPr>
          <p:nvPr>
            <p:ph type="subTitle" idx="1"/>
          </p:nvPr>
        </p:nvSpPr>
        <p:spPr>
          <a:xfrm>
            <a:off x="223242" y="3576640"/>
            <a:ext cx="2973000" cy="92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P2112646</a:t>
            </a:r>
          </a:p>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Justin Wong Juin Hng</a:t>
            </a:r>
            <a:endParaRPr dirty="0">
              <a:latin typeface="Times New Roman" panose="02020603050405020304" pitchFamily="18" charset="0"/>
              <a:cs typeface="Times New Roman" panose="02020603050405020304" pitchFamily="18" charset="0"/>
            </a:endParaRPr>
          </a:p>
        </p:txBody>
      </p:sp>
      <p:sp>
        <p:nvSpPr>
          <p:cNvPr id="248" name="Google Shape;248;p31"/>
          <p:cNvSpPr/>
          <p:nvPr/>
        </p:nvSpPr>
        <p:spPr>
          <a:xfrm>
            <a:off x="6510915" y="1286005"/>
            <a:ext cx="941100" cy="228825"/>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7747965" y="1756955"/>
            <a:ext cx="679875" cy="232650"/>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6682928" y="2580568"/>
            <a:ext cx="851375" cy="283900"/>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8292661" y="1452505"/>
            <a:ext cx="62100" cy="62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7287251" y="2267351"/>
            <a:ext cx="75000" cy="753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7491703" y="2400443"/>
            <a:ext cx="42600" cy="42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55" name="Google Shape;255;p31"/>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grpSp>
        <p:nvGrpSpPr>
          <p:cNvPr id="256" name="Google Shape;256;p31"/>
          <p:cNvGrpSpPr/>
          <p:nvPr/>
        </p:nvGrpSpPr>
        <p:grpSpPr>
          <a:xfrm>
            <a:off x="4887442" y="162470"/>
            <a:ext cx="764096" cy="175985"/>
            <a:chOff x="4917734" y="191707"/>
            <a:chExt cx="764096" cy="175985"/>
          </a:xfrm>
        </p:grpSpPr>
        <p:grpSp>
          <p:nvGrpSpPr>
            <p:cNvPr id="257" name="Google Shape;257;p31"/>
            <p:cNvGrpSpPr/>
            <p:nvPr/>
          </p:nvGrpSpPr>
          <p:grpSpPr>
            <a:xfrm>
              <a:off x="4917734" y="191707"/>
              <a:ext cx="175994" cy="175985"/>
              <a:chOff x="266768" y="1721375"/>
              <a:chExt cx="397907" cy="397887"/>
            </a:xfrm>
          </p:grpSpPr>
          <p:sp>
            <p:nvSpPr>
              <p:cNvPr id="258" name="Google Shape;258;p3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31"/>
            <p:cNvGrpSpPr/>
            <p:nvPr/>
          </p:nvGrpSpPr>
          <p:grpSpPr>
            <a:xfrm>
              <a:off x="5211543" y="191707"/>
              <a:ext cx="175976" cy="175985"/>
              <a:chOff x="864491" y="1723250"/>
              <a:chExt cx="397866" cy="397887"/>
            </a:xfrm>
          </p:grpSpPr>
          <p:sp>
            <p:nvSpPr>
              <p:cNvPr id="261" name="Google Shape;261;p3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31"/>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720000" y="1369188"/>
            <a:ext cx="2646900"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br>
              <a:rPr lang="en" dirty="0"/>
            </a:br>
            <a:r>
              <a:rPr lang="en" dirty="0"/>
              <a:t>Encoding</a:t>
            </a:r>
            <a:endParaRPr dirty="0"/>
          </a:p>
        </p:txBody>
      </p:sp>
      <p:sp>
        <p:nvSpPr>
          <p:cNvPr id="627" name="Google Shape;627;p45"/>
          <p:cNvSpPr txBox="1">
            <a:spLocks noGrp="1"/>
          </p:cNvSpPr>
          <p:nvPr>
            <p:ph type="subTitle" idx="1"/>
          </p:nvPr>
        </p:nvSpPr>
        <p:spPr>
          <a:xfrm>
            <a:off x="720000" y="2544062"/>
            <a:ext cx="2646900" cy="207699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100" dirty="0"/>
              <a:t>Label encode categorical data as </a:t>
            </a:r>
            <a:r>
              <a:rPr lang="en-US" sz="1100" dirty="0"/>
              <a:t>various machine learning algorithms are sensitive when the data is not scaled. </a:t>
            </a:r>
          </a:p>
          <a:p>
            <a:pPr marL="0" lvl="0" indent="0" algn="just" rtl="0">
              <a:spcBef>
                <a:spcPts val="0"/>
              </a:spcBef>
              <a:spcAft>
                <a:spcPts val="0"/>
              </a:spcAft>
              <a:buNone/>
            </a:pPr>
            <a:endParaRPr lang="en-US" sz="1100" dirty="0"/>
          </a:p>
          <a:p>
            <a:pPr marL="0" lvl="0" indent="0" algn="just" rtl="0">
              <a:spcBef>
                <a:spcPts val="0"/>
              </a:spcBef>
              <a:spcAft>
                <a:spcPts val="0"/>
              </a:spcAft>
              <a:buNone/>
            </a:pPr>
            <a:endParaRPr lang="en-US" sz="1100" dirty="0"/>
          </a:p>
          <a:p>
            <a:pPr marL="0" lvl="0" indent="0" algn="just" rtl="0">
              <a:spcBef>
                <a:spcPts val="0"/>
              </a:spcBef>
              <a:spcAft>
                <a:spcPts val="0"/>
              </a:spcAft>
              <a:buNone/>
            </a:pPr>
            <a:r>
              <a:rPr lang="en-US" sz="1100" dirty="0"/>
              <a:t>These base concepts are totally based on the mapping of the distance between data points; scaling of the data makes it easy for a model to learn and understand the problem (Verma, 2021)</a:t>
            </a:r>
            <a:endParaRPr sz="1100" dirty="0"/>
          </a:p>
        </p:txBody>
      </p:sp>
      <p:sp>
        <p:nvSpPr>
          <p:cNvPr id="630" name="Google Shape;630;p45"/>
          <p:cNvSpPr/>
          <p:nvPr/>
        </p:nvSpPr>
        <p:spPr>
          <a:xfrm>
            <a:off x="3755571" y="1613263"/>
            <a:ext cx="5179423" cy="2076993"/>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Text&#10;&#10;Description automatically generated">
            <a:extLst>
              <a:ext uri="{FF2B5EF4-FFF2-40B4-BE49-F238E27FC236}">
                <a16:creationId xmlns:a16="http://schemas.microsoft.com/office/drawing/2014/main" id="{F68B5421-25E9-B23A-E793-44B698C84A8C}"/>
              </a:ext>
            </a:extLst>
          </p:cNvPr>
          <p:cNvPicPr>
            <a:picLocks noChangeAspect="1"/>
          </p:cNvPicPr>
          <p:nvPr/>
        </p:nvPicPr>
        <p:blipFill>
          <a:blip r:embed="rId3"/>
          <a:stretch>
            <a:fillRect/>
          </a:stretch>
        </p:blipFill>
        <p:spPr>
          <a:xfrm>
            <a:off x="3902186" y="1762072"/>
            <a:ext cx="4886192" cy="1776797"/>
          </a:xfrm>
          <a:prstGeom prst="rect">
            <a:avLst/>
          </a:prstGeom>
        </p:spPr>
      </p:pic>
      <p:sp>
        <p:nvSpPr>
          <p:cNvPr id="27" name="Google Shape;254;p31">
            <a:extLst>
              <a:ext uri="{FF2B5EF4-FFF2-40B4-BE49-F238E27FC236}">
                <a16:creationId xmlns:a16="http://schemas.microsoft.com/office/drawing/2014/main" id="{7A828142-5746-CE47-D5E6-850342107CD8}"/>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9" name="Google Shape;255;p31">
            <a:extLst>
              <a:ext uri="{FF2B5EF4-FFF2-40B4-BE49-F238E27FC236}">
                <a16:creationId xmlns:a16="http://schemas.microsoft.com/office/drawing/2014/main" id="{E983B20A-A839-ECC3-FB1C-2D90B0E537D7}"/>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2637152" y="460665"/>
            <a:ext cx="3629932"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Exploration</a:t>
            </a:r>
            <a:endParaRPr dirty="0"/>
          </a:p>
        </p:txBody>
      </p:sp>
      <p:sp>
        <p:nvSpPr>
          <p:cNvPr id="630" name="Google Shape;630;p45"/>
          <p:cNvSpPr/>
          <p:nvPr/>
        </p:nvSpPr>
        <p:spPr>
          <a:xfrm>
            <a:off x="176348" y="1280160"/>
            <a:ext cx="4340332" cy="3115491"/>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886AE775-F72D-305D-78E3-C3EE4100D6A7}"/>
              </a:ext>
            </a:extLst>
          </p:cNvPr>
          <p:cNvPicPr>
            <a:picLocks noChangeAspect="1"/>
          </p:cNvPicPr>
          <p:nvPr/>
        </p:nvPicPr>
        <p:blipFill>
          <a:blip r:embed="rId3"/>
          <a:stretch>
            <a:fillRect/>
          </a:stretch>
        </p:blipFill>
        <p:spPr>
          <a:xfrm>
            <a:off x="289687" y="1546938"/>
            <a:ext cx="4113654" cy="2599521"/>
          </a:xfrm>
          <a:prstGeom prst="rect">
            <a:avLst/>
          </a:prstGeom>
        </p:spPr>
      </p:pic>
      <p:sp>
        <p:nvSpPr>
          <p:cNvPr id="11" name="TextBox 10">
            <a:extLst>
              <a:ext uri="{FF2B5EF4-FFF2-40B4-BE49-F238E27FC236}">
                <a16:creationId xmlns:a16="http://schemas.microsoft.com/office/drawing/2014/main" id="{E8E33C0E-2625-4EBB-2605-65675D99E95D}"/>
              </a:ext>
            </a:extLst>
          </p:cNvPr>
          <p:cNvSpPr txBox="1"/>
          <p:nvPr/>
        </p:nvSpPr>
        <p:spPr>
          <a:xfrm>
            <a:off x="4754880" y="1280160"/>
            <a:ext cx="3973008" cy="3046988"/>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We can see that the distribution of product codes are generally distributed quite evenly, with Product Code T having the smallest number.</a:t>
            </a: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One may suggest that if they are all distributed equally, then why do we include it? Well, we do not know the distribution of these product codes with relation to the other columns, and hence, we hold on to the Product Code.</a:t>
            </a: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Additionally, we can see that majority of product quality is low, with decreasing counts of medium and high-quality products, respectively. </a:t>
            </a: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This suggests that there may be an underlying relationship between quality of product and machine failure rate.</a:t>
            </a:r>
            <a:endParaRPr lang="en-GB" sz="1200"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2537E59D-418C-F86C-734A-99F800B0EBA7}"/>
              </a:ext>
            </a:extLst>
          </p:cNvPr>
          <p:cNvPicPr>
            <a:picLocks noChangeAspect="1"/>
          </p:cNvPicPr>
          <p:nvPr/>
        </p:nvPicPr>
        <p:blipFill>
          <a:blip r:embed="rId4"/>
          <a:stretch>
            <a:fillRect/>
          </a:stretch>
        </p:blipFill>
        <p:spPr>
          <a:xfrm>
            <a:off x="289688" y="1448593"/>
            <a:ext cx="4113654" cy="2697865"/>
          </a:xfrm>
          <a:prstGeom prst="rect">
            <a:avLst/>
          </a:prstGeom>
        </p:spPr>
      </p:pic>
      <p:sp>
        <p:nvSpPr>
          <p:cNvPr id="29" name="Google Shape;254;p31">
            <a:extLst>
              <a:ext uri="{FF2B5EF4-FFF2-40B4-BE49-F238E27FC236}">
                <a16:creationId xmlns:a16="http://schemas.microsoft.com/office/drawing/2014/main" id="{DB7AEDD6-1397-AF73-8109-9B3EDEF103EF}"/>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30" name="Google Shape;255;p31">
            <a:extLst>
              <a:ext uri="{FF2B5EF4-FFF2-40B4-BE49-F238E27FC236}">
                <a16:creationId xmlns:a16="http://schemas.microsoft.com/office/drawing/2014/main" id="{0741A148-4034-A731-69B4-B499879DEEF4}"/>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1390922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2637152" y="460665"/>
            <a:ext cx="3629932"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Exploration</a:t>
            </a:r>
            <a:endParaRPr dirty="0"/>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Picture 7" descr="Chart, histogram&#10;&#10;Description automatically generated">
            <a:extLst>
              <a:ext uri="{FF2B5EF4-FFF2-40B4-BE49-F238E27FC236}">
                <a16:creationId xmlns:a16="http://schemas.microsoft.com/office/drawing/2014/main" id="{3E86C71B-4CA1-0E56-B989-2E0D5AC72D73}"/>
              </a:ext>
            </a:extLst>
          </p:cNvPr>
          <p:cNvPicPr>
            <a:picLocks noChangeAspect="1"/>
          </p:cNvPicPr>
          <p:nvPr/>
        </p:nvPicPr>
        <p:blipFill>
          <a:blip r:embed="rId3"/>
          <a:stretch>
            <a:fillRect/>
          </a:stretch>
        </p:blipFill>
        <p:spPr>
          <a:xfrm>
            <a:off x="328743" y="1454317"/>
            <a:ext cx="4146181" cy="2902327"/>
          </a:xfrm>
          <a:prstGeom prst="rect">
            <a:avLst/>
          </a:prstGeom>
        </p:spPr>
      </p:pic>
      <p:sp>
        <p:nvSpPr>
          <p:cNvPr id="23" name="Google Shape;630;p45">
            <a:extLst>
              <a:ext uri="{FF2B5EF4-FFF2-40B4-BE49-F238E27FC236}">
                <a16:creationId xmlns:a16="http://schemas.microsoft.com/office/drawing/2014/main" id="{A3397472-1E1A-73A1-CD67-8BDC3603369B}"/>
              </a:ext>
            </a:extLst>
          </p:cNvPr>
          <p:cNvSpPr/>
          <p:nvPr/>
        </p:nvSpPr>
        <p:spPr>
          <a:xfrm>
            <a:off x="231668" y="1338943"/>
            <a:ext cx="4340332" cy="3115491"/>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D5DF6058-4032-9100-C6D2-2786287D70F8}"/>
                  </a:ext>
                </a:extLst>
              </p:cNvPr>
              <p:cNvSpPr txBox="1"/>
              <p:nvPr/>
            </p:nvSpPr>
            <p:spPr>
              <a:xfrm>
                <a:off x="4754880" y="1280160"/>
                <a:ext cx="3973008" cy="3577390"/>
              </a:xfrm>
              <a:prstGeom prst="rect">
                <a:avLst/>
              </a:prstGeom>
              <a:noFill/>
            </p:spPr>
            <p:txBody>
              <a:bodyPr wrap="square" rtlCol="0">
                <a:spAutoFit/>
              </a:bodyPr>
              <a:lstStyle/>
              <a:p>
                <a:r>
                  <a:rPr lang="en-US" sz="1200" dirty="0">
                    <a:latin typeface="Times New Roman" panose="02020603050405020304" pitchFamily="18" charset="0"/>
                    <a:cs typeface="Times New Roman" panose="02020603050405020304" pitchFamily="18" charset="0"/>
                  </a:rPr>
                  <a:t>We can observe this relationship between Rotation Speed and Torque. We can see that there is a negative correlation between Rotation Speed and Torque.</a:t>
                </a: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Additionally, the distribution of values and standard deviation for Rotation Speed is a lot higher than that for Torque. This suggests that Torque values are more consistent than Rotation Speed values.</a:t>
                </a: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With the introduction of Torque and Rotation Speed comes Horsepower. Calculated using:</a:t>
                </a:r>
              </a:p>
              <a:p>
                <a:endParaRPr lang="en-US" sz="1200" dirty="0">
                  <a:latin typeface="Times New Roman" panose="020206030504050203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cs typeface="Times New Roman" panose="02020603050405020304" pitchFamily="18" charset="0"/>
                        </a:rPr>
                        <m:t>𝐻𝑜𝑟𝑠𝑒𝑝𝑜𝑤𝑒𝑟</m:t>
                      </m:r>
                      <m:r>
                        <a:rPr lang="en-US" sz="1200" b="0" i="1" smtClean="0">
                          <a:latin typeface="Cambria Math" panose="02040503050406030204" pitchFamily="18" charset="0"/>
                          <a:cs typeface="Times New Roman" panose="02020603050405020304" pitchFamily="18" charset="0"/>
                        </a:rPr>
                        <m:t>=</m:t>
                      </m:r>
                      <m:f>
                        <m:fPr>
                          <m:ctrlPr>
                            <a:rPr lang="en-US" sz="1200" b="0" i="1" smtClean="0">
                              <a:latin typeface="Cambria Math" panose="02040503050406030204" pitchFamily="18" charset="0"/>
                              <a:cs typeface="Times New Roman" panose="02020603050405020304" pitchFamily="18" charset="0"/>
                            </a:rPr>
                          </m:ctrlPr>
                        </m:fPr>
                        <m:num>
                          <m:r>
                            <a:rPr lang="en-US" sz="1200" b="0" i="1" smtClean="0">
                              <a:latin typeface="Cambria Math" panose="02040503050406030204" pitchFamily="18" charset="0"/>
                              <a:cs typeface="Times New Roman" panose="02020603050405020304" pitchFamily="18" charset="0"/>
                            </a:rPr>
                            <m:t>𝑇𝑜𝑟𝑞𝑢𝑒</m:t>
                          </m:r>
                          <m:r>
                            <a:rPr lang="en-US" sz="1200" b="0" i="1" smtClean="0">
                              <a:latin typeface="Cambria Math" panose="02040503050406030204" pitchFamily="18" charset="0"/>
                              <a:cs typeface="Times New Roman" panose="02020603050405020304" pitchFamily="18" charset="0"/>
                            </a:rPr>
                            <m:t> ∗</m:t>
                          </m:r>
                          <m:r>
                            <a:rPr lang="en-US" sz="1200" b="0" i="1" smtClean="0">
                              <a:latin typeface="Cambria Math" panose="02040503050406030204" pitchFamily="18" charset="0"/>
                              <a:cs typeface="Times New Roman" panose="02020603050405020304" pitchFamily="18" charset="0"/>
                            </a:rPr>
                            <m:t>𝑅𝑃𝑀</m:t>
                          </m:r>
                        </m:num>
                        <m:den>
                          <m:r>
                            <a:rPr lang="en-US" sz="1200" b="0" i="1" smtClean="0">
                              <a:latin typeface="Cambria Math" panose="02040503050406030204" pitchFamily="18" charset="0"/>
                              <a:cs typeface="Times New Roman" panose="02020603050405020304" pitchFamily="18" charset="0"/>
                            </a:rPr>
                            <m:t>5252</m:t>
                          </m:r>
                        </m:den>
                      </m:f>
                    </m:oMath>
                  </m:oMathPara>
                </a14:m>
                <a:endParaRPr lang="en-US" sz="1200"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Horsepower is an important condition for the manufacturer to consider, as it directly translates to the performance of the machine. Thus, we can study the relationship between the Horsepower of the machine versus its reliability.</a:t>
                </a:r>
              </a:p>
            </p:txBody>
          </p:sp>
        </mc:Choice>
        <mc:Fallback xmlns="">
          <p:sp>
            <p:nvSpPr>
              <p:cNvPr id="18" name="TextBox 17">
                <a:extLst>
                  <a:ext uri="{FF2B5EF4-FFF2-40B4-BE49-F238E27FC236}">
                    <a16:creationId xmlns:a16="http://schemas.microsoft.com/office/drawing/2014/main" id="{D5DF6058-4032-9100-C6D2-2786287D70F8}"/>
                  </a:ext>
                </a:extLst>
              </p:cNvPr>
              <p:cNvSpPr txBox="1">
                <a:spLocks noRot="1" noChangeAspect="1" noMove="1" noResize="1" noEditPoints="1" noAdjustHandles="1" noChangeArrowheads="1" noChangeShapeType="1" noTextEdit="1"/>
              </p:cNvSpPr>
              <p:nvPr/>
            </p:nvSpPr>
            <p:spPr>
              <a:xfrm>
                <a:off x="4754880" y="1280160"/>
                <a:ext cx="3973008" cy="3577390"/>
              </a:xfrm>
              <a:prstGeom prst="rect">
                <a:avLst/>
              </a:prstGeom>
              <a:blipFill>
                <a:blip r:embed="rId4"/>
                <a:stretch>
                  <a:fillRect r="-613" b="-341"/>
                </a:stretch>
              </a:blipFill>
            </p:spPr>
            <p:txBody>
              <a:bodyPr/>
              <a:lstStyle/>
              <a:p>
                <a:r>
                  <a:rPr lang="en-GB">
                    <a:noFill/>
                  </a:rPr>
                  <a:t> </a:t>
                </a:r>
              </a:p>
            </p:txBody>
          </p:sp>
        </mc:Fallback>
      </mc:AlternateContent>
      <p:sp>
        <p:nvSpPr>
          <p:cNvPr id="21" name="Google Shape;254;p31">
            <a:extLst>
              <a:ext uri="{FF2B5EF4-FFF2-40B4-BE49-F238E27FC236}">
                <a16:creationId xmlns:a16="http://schemas.microsoft.com/office/drawing/2014/main" id="{EA20EC3D-7708-154A-6E4F-6CA45BC0BDAE}"/>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2" name="Google Shape;255;p31">
            <a:extLst>
              <a:ext uri="{FF2B5EF4-FFF2-40B4-BE49-F238E27FC236}">
                <a16:creationId xmlns:a16="http://schemas.microsoft.com/office/drawing/2014/main" id="{36B9E150-76B7-2746-144A-C4F27F5C52A1}"/>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1807948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2637152" y="460665"/>
            <a:ext cx="3629932"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Exploration</a:t>
            </a:r>
            <a:endParaRPr dirty="0"/>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630;p45">
            <a:extLst>
              <a:ext uri="{FF2B5EF4-FFF2-40B4-BE49-F238E27FC236}">
                <a16:creationId xmlns:a16="http://schemas.microsoft.com/office/drawing/2014/main" id="{A3397472-1E1A-73A1-CD67-8BDC3603369B}"/>
              </a:ext>
            </a:extLst>
          </p:cNvPr>
          <p:cNvSpPr/>
          <p:nvPr/>
        </p:nvSpPr>
        <p:spPr>
          <a:xfrm>
            <a:off x="195944" y="1205312"/>
            <a:ext cx="4526280" cy="3239589"/>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Picture 9" descr="Chart&#10;&#10;Description automatically generated">
            <a:extLst>
              <a:ext uri="{FF2B5EF4-FFF2-40B4-BE49-F238E27FC236}">
                <a16:creationId xmlns:a16="http://schemas.microsoft.com/office/drawing/2014/main" id="{E35D2019-F4F6-2A03-DC21-2179309D1EB3}"/>
              </a:ext>
            </a:extLst>
          </p:cNvPr>
          <p:cNvPicPr>
            <a:picLocks noChangeAspect="1"/>
          </p:cNvPicPr>
          <p:nvPr/>
        </p:nvPicPr>
        <p:blipFill>
          <a:blip r:embed="rId3"/>
          <a:stretch>
            <a:fillRect/>
          </a:stretch>
        </p:blipFill>
        <p:spPr>
          <a:xfrm>
            <a:off x="343236" y="1277776"/>
            <a:ext cx="4286801" cy="3062001"/>
          </a:xfrm>
          <a:prstGeom prst="rect">
            <a:avLst/>
          </a:prstGeom>
        </p:spPr>
      </p:pic>
      <p:sp>
        <p:nvSpPr>
          <p:cNvPr id="22" name="TextBox 21">
            <a:extLst>
              <a:ext uri="{FF2B5EF4-FFF2-40B4-BE49-F238E27FC236}">
                <a16:creationId xmlns:a16="http://schemas.microsoft.com/office/drawing/2014/main" id="{E13D827C-D67B-55AD-C8FF-5CB0970E84F1}"/>
              </a:ext>
            </a:extLst>
          </p:cNvPr>
          <p:cNvSpPr txBox="1"/>
          <p:nvPr/>
        </p:nvSpPr>
        <p:spPr>
          <a:xfrm>
            <a:off x="4862237" y="2808777"/>
            <a:ext cx="4202330" cy="1384995"/>
          </a:xfrm>
          <a:prstGeom prst="rect">
            <a:avLst/>
          </a:prstGeom>
          <a:noFill/>
        </p:spPr>
        <p:txBody>
          <a:bodyPr wrap="square" rtlCol="0">
            <a:spAutoFit/>
          </a:bodyPr>
          <a:lstStyle/>
          <a:p>
            <a:pPr algn="just"/>
            <a:r>
              <a:rPr lang="en-US" sz="1200" dirty="0">
                <a:latin typeface="Times New Roman" panose="02020603050405020304" pitchFamily="18" charset="0"/>
                <a:cs typeface="Times New Roman" panose="02020603050405020304" pitchFamily="18" charset="0"/>
              </a:rPr>
              <a:t>As we can see, the correlation matrix shows us that there is little to no correlation between Tool Lifespan and Temperature Difference, at only 10% correlation.</a:t>
            </a:r>
          </a:p>
          <a:p>
            <a:pPr algn="just"/>
            <a:endParaRPr lang="en-US" sz="1200" dirty="0">
              <a:latin typeface="Times New Roman" panose="02020603050405020304" pitchFamily="18" charset="0"/>
              <a:cs typeface="Times New Roman" panose="02020603050405020304" pitchFamily="18" charset="0"/>
            </a:endParaRPr>
          </a:p>
          <a:p>
            <a:pPr algn="just"/>
            <a:r>
              <a:rPr lang="en-US" sz="1200" dirty="0">
                <a:latin typeface="Times New Roman" panose="02020603050405020304" pitchFamily="18" charset="0"/>
                <a:cs typeface="Times New Roman" panose="02020603050405020304" pitchFamily="18" charset="0"/>
              </a:rPr>
              <a:t>However, since the correlation is only 10%, we can safely assume that these 2 values are not correlated to a strong extent that might influence the overall machine status</a:t>
            </a:r>
          </a:p>
        </p:txBody>
      </p:sp>
      <p:pic>
        <p:nvPicPr>
          <p:cNvPr id="7" name="Picture 6">
            <a:extLst>
              <a:ext uri="{FF2B5EF4-FFF2-40B4-BE49-F238E27FC236}">
                <a16:creationId xmlns:a16="http://schemas.microsoft.com/office/drawing/2014/main" id="{1922634C-FF9C-1D25-1A7D-1965EE919FD9}"/>
              </a:ext>
            </a:extLst>
          </p:cNvPr>
          <p:cNvPicPr>
            <a:picLocks noChangeAspect="1"/>
          </p:cNvPicPr>
          <p:nvPr/>
        </p:nvPicPr>
        <p:blipFill>
          <a:blip r:embed="rId4"/>
          <a:stretch>
            <a:fillRect/>
          </a:stretch>
        </p:blipFill>
        <p:spPr>
          <a:xfrm>
            <a:off x="4887442" y="1663175"/>
            <a:ext cx="4145058" cy="806142"/>
          </a:xfrm>
          <a:prstGeom prst="rect">
            <a:avLst/>
          </a:prstGeom>
        </p:spPr>
      </p:pic>
      <p:sp>
        <p:nvSpPr>
          <p:cNvPr id="28" name="Google Shape;254;p31">
            <a:extLst>
              <a:ext uri="{FF2B5EF4-FFF2-40B4-BE49-F238E27FC236}">
                <a16:creationId xmlns:a16="http://schemas.microsoft.com/office/drawing/2014/main" id="{91EC5A91-F8A3-3644-A1D6-EF7D756C97B3}"/>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9" name="Google Shape;255;p31">
            <a:extLst>
              <a:ext uri="{FF2B5EF4-FFF2-40B4-BE49-F238E27FC236}">
                <a16:creationId xmlns:a16="http://schemas.microsoft.com/office/drawing/2014/main" id="{68352F33-0324-5C81-3FEC-01C995F01083}"/>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25680341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4"/>
          <p:cNvSpPr/>
          <p:nvPr/>
        </p:nvSpPr>
        <p:spPr>
          <a:xfrm>
            <a:off x="4968525" y="802138"/>
            <a:ext cx="2514900" cy="121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1" name="Google Shape;331;p34"/>
          <p:cNvSpPr txBox="1">
            <a:spLocks noGrp="1"/>
          </p:cNvSpPr>
          <p:nvPr>
            <p:ph type="title"/>
          </p:nvPr>
        </p:nvSpPr>
        <p:spPr>
          <a:xfrm>
            <a:off x="4199819" y="2205608"/>
            <a:ext cx="4404300" cy="124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Modelling &amp; Tuning</a:t>
            </a:r>
          </a:p>
        </p:txBody>
      </p:sp>
      <p:sp>
        <p:nvSpPr>
          <p:cNvPr id="332" name="Google Shape;332;p34"/>
          <p:cNvSpPr txBox="1">
            <a:spLocks noGrp="1"/>
          </p:cNvSpPr>
          <p:nvPr>
            <p:ph type="title" idx="2"/>
          </p:nvPr>
        </p:nvSpPr>
        <p:spPr>
          <a:xfrm>
            <a:off x="4968525" y="987538"/>
            <a:ext cx="2514900" cy="8418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dirty="0"/>
              <a:t>03.</a:t>
            </a:r>
            <a:endParaRPr dirty="0"/>
          </a:p>
        </p:txBody>
      </p:sp>
      <p:sp>
        <p:nvSpPr>
          <p:cNvPr id="333" name="Google Shape;333;p34"/>
          <p:cNvSpPr txBox="1">
            <a:spLocks noGrp="1"/>
          </p:cNvSpPr>
          <p:nvPr>
            <p:ph type="subTitle" idx="1"/>
          </p:nvPr>
        </p:nvSpPr>
        <p:spPr>
          <a:xfrm>
            <a:off x="4023825" y="3799262"/>
            <a:ext cx="44043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latin typeface="Times New Roman" panose="02020603050405020304" pitchFamily="18" charset="0"/>
                <a:cs typeface="Times New Roman" panose="02020603050405020304" pitchFamily="18" charset="0"/>
              </a:rPr>
              <a:t>Baseline, Initial Modelling and Hyperparameter Tuning</a:t>
            </a:r>
            <a:endParaRPr dirty="0">
              <a:latin typeface="Times New Roman" panose="02020603050405020304" pitchFamily="18" charset="0"/>
              <a:cs typeface="Times New Roman" panose="02020603050405020304" pitchFamily="18" charset="0"/>
            </a:endParaRPr>
          </a:p>
        </p:txBody>
      </p:sp>
      <p:sp>
        <p:nvSpPr>
          <p:cNvPr id="334" name="Google Shape;334;p34"/>
          <p:cNvSpPr/>
          <p:nvPr/>
        </p:nvSpPr>
        <p:spPr>
          <a:xfrm>
            <a:off x="713100" y="1204063"/>
            <a:ext cx="1116333" cy="271432"/>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a:off x="2554052" y="1591665"/>
            <a:ext cx="806468" cy="275969"/>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208161" y="2532134"/>
            <a:ext cx="1009901" cy="336762"/>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a:off x="2241204" y="1204085"/>
            <a:ext cx="73800" cy="74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4"/>
          <p:cNvSpPr/>
          <p:nvPr/>
        </p:nvSpPr>
        <p:spPr>
          <a:xfrm>
            <a:off x="2541826" y="2447532"/>
            <a:ext cx="83700" cy="846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4"/>
          <p:cNvSpPr/>
          <p:nvPr/>
        </p:nvSpPr>
        <p:spPr>
          <a:xfrm rot="10800000">
            <a:off x="2315001" y="3184774"/>
            <a:ext cx="1284573" cy="340939"/>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982656" y="3329751"/>
            <a:ext cx="50400" cy="51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4"/>
          <p:cNvSpPr/>
          <p:nvPr/>
        </p:nvSpPr>
        <p:spPr>
          <a:xfrm>
            <a:off x="1075050" y="3813913"/>
            <a:ext cx="1116333" cy="271432"/>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34"/>
          <p:cNvGrpSpPr/>
          <p:nvPr/>
        </p:nvGrpSpPr>
        <p:grpSpPr>
          <a:xfrm>
            <a:off x="4887442" y="162470"/>
            <a:ext cx="764096" cy="175985"/>
            <a:chOff x="4917734" y="191707"/>
            <a:chExt cx="764096" cy="175985"/>
          </a:xfrm>
        </p:grpSpPr>
        <p:grpSp>
          <p:nvGrpSpPr>
            <p:cNvPr id="344" name="Google Shape;344;p34"/>
            <p:cNvGrpSpPr/>
            <p:nvPr/>
          </p:nvGrpSpPr>
          <p:grpSpPr>
            <a:xfrm>
              <a:off x="4917734" y="191707"/>
              <a:ext cx="175994" cy="175985"/>
              <a:chOff x="266768" y="1721375"/>
              <a:chExt cx="397907" cy="397887"/>
            </a:xfrm>
          </p:grpSpPr>
          <p:sp>
            <p:nvSpPr>
              <p:cNvPr id="345" name="Google Shape;345;p3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34"/>
            <p:cNvGrpSpPr/>
            <p:nvPr/>
          </p:nvGrpSpPr>
          <p:grpSpPr>
            <a:xfrm>
              <a:off x="5211543" y="191707"/>
              <a:ext cx="175976" cy="175985"/>
              <a:chOff x="864491" y="1723250"/>
              <a:chExt cx="397866" cy="397887"/>
            </a:xfrm>
          </p:grpSpPr>
          <p:sp>
            <p:nvSpPr>
              <p:cNvPr id="348" name="Google Shape;348;p3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34"/>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5;p31">
            <a:extLst>
              <a:ext uri="{FF2B5EF4-FFF2-40B4-BE49-F238E27FC236}">
                <a16:creationId xmlns:a16="http://schemas.microsoft.com/office/drawing/2014/main" id="{9127247B-BFFD-D9EC-F331-B2C9249E82A6}"/>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
        <p:nvSpPr>
          <p:cNvPr id="26" name="Google Shape;254;p31">
            <a:extLst>
              <a:ext uri="{FF2B5EF4-FFF2-40B4-BE49-F238E27FC236}">
                <a16:creationId xmlns:a16="http://schemas.microsoft.com/office/drawing/2014/main" id="{1B12F8B5-BD6E-63D6-9295-1F3357A0BFA2}"/>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Tree>
    <p:extLst>
      <p:ext uri="{BB962C8B-B14F-4D97-AF65-F5344CB8AC3E}">
        <p14:creationId xmlns:p14="http://schemas.microsoft.com/office/powerpoint/2010/main" val="325840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720000" y="779525"/>
            <a:ext cx="4294800" cy="8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Models Used</a:t>
            </a:r>
            <a:endParaRPr dirty="0"/>
          </a:p>
        </p:txBody>
      </p:sp>
      <p:sp>
        <p:nvSpPr>
          <p:cNvPr id="431" name="Google Shape;431;p38"/>
          <p:cNvSpPr txBox="1">
            <a:spLocks noGrp="1"/>
          </p:cNvSpPr>
          <p:nvPr>
            <p:ph type="body" idx="1"/>
          </p:nvPr>
        </p:nvSpPr>
        <p:spPr>
          <a:xfrm>
            <a:off x="720000" y="1670525"/>
            <a:ext cx="4294800" cy="2616600"/>
          </a:xfrm>
          <a:prstGeom prst="rect">
            <a:avLst/>
          </a:prstGeom>
        </p:spPr>
        <p:txBody>
          <a:bodyPr spcFirstLastPara="1" wrap="square" lIns="91425" tIns="91425" rIns="91425" bIns="91425" anchor="t" anchorCtr="0">
            <a:noAutofit/>
          </a:bodyPr>
          <a:lstStyle/>
          <a:p>
            <a:pPr marL="285750" lvl="0" indent="-285750" algn="l" rtl="0">
              <a:lnSpc>
                <a:spcPct val="200000"/>
              </a:lnSpc>
              <a:spcBef>
                <a:spcPts val="0"/>
              </a:spcBef>
              <a:spcAft>
                <a:spcPts val="0"/>
              </a:spcAft>
              <a:buFontTx/>
              <a:buChar char="-"/>
            </a:pPr>
            <a:r>
              <a:rPr lang="en-US" dirty="0">
                <a:solidFill>
                  <a:schemeClr val="dk1"/>
                </a:solidFill>
                <a:latin typeface="Times New Roman" panose="02020603050405020304" pitchFamily="18" charset="0"/>
                <a:cs typeface="Times New Roman" panose="02020603050405020304" pitchFamily="18" charset="0"/>
              </a:rPr>
              <a:t>Baseline Model</a:t>
            </a:r>
          </a:p>
          <a:p>
            <a:pPr marL="285750" lvl="0" indent="-285750" algn="l" rtl="0">
              <a:lnSpc>
                <a:spcPct val="200000"/>
              </a:lnSpc>
              <a:spcBef>
                <a:spcPts val="0"/>
              </a:spcBef>
              <a:spcAft>
                <a:spcPts val="0"/>
              </a:spcAft>
              <a:buFontTx/>
              <a:buChar char="-"/>
            </a:pPr>
            <a:r>
              <a:rPr lang="en-US" dirty="0">
                <a:solidFill>
                  <a:schemeClr val="dk1"/>
                </a:solidFill>
                <a:latin typeface="Times New Roman" panose="02020603050405020304" pitchFamily="18" charset="0"/>
                <a:cs typeface="Times New Roman" panose="02020603050405020304" pitchFamily="18" charset="0"/>
              </a:rPr>
              <a:t>k-Nearest Neighbours (kNN)</a:t>
            </a:r>
          </a:p>
          <a:p>
            <a:pPr marL="285750" lvl="0" indent="-285750" algn="l" rtl="0">
              <a:lnSpc>
                <a:spcPct val="200000"/>
              </a:lnSpc>
              <a:spcBef>
                <a:spcPts val="0"/>
              </a:spcBef>
              <a:spcAft>
                <a:spcPts val="0"/>
              </a:spcAft>
              <a:buFontTx/>
              <a:buChar char="-"/>
            </a:pPr>
            <a:r>
              <a:rPr lang="en-US" dirty="0">
                <a:solidFill>
                  <a:schemeClr val="dk1"/>
                </a:solidFill>
                <a:latin typeface="Times New Roman" panose="02020603050405020304" pitchFamily="18" charset="0"/>
                <a:cs typeface="Times New Roman" panose="02020603050405020304" pitchFamily="18" charset="0"/>
              </a:rPr>
              <a:t>Support Vector Machine (SVM)</a:t>
            </a:r>
          </a:p>
          <a:p>
            <a:pPr marL="285750" lvl="0" indent="-285750" algn="l" rtl="0">
              <a:lnSpc>
                <a:spcPct val="200000"/>
              </a:lnSpc>
              <a:spcBef>
                <a:spcPts val="0"/>
              </a:spcBef>
              <a:spcAft>
                <a:spcPts val="0"/>
              </a:spcAft>
              <a:buFontTx/>
              <a:buChar char="-"/>
            </a:pPr>
            <a:r>
              <a:rPr lang="en-US" dirty="0">
                <a:solidFill>
                  <a:schemeClr val="dk1"/>
                </a:solidFill>
                <a:latin typeface="Times New Roman" panose="02020603050405020304" pitchFamily="18" charset="0"/>
                <a:cs typeface="Times New Roman" panose="02020603050405020304" pitchFamily="18" charset="0"/>
              </a:rPr>
              <a:t>Logistic Regression</a:t>
            </a:r>
          </a:p>
          <a:p>
            <a:pPr marL="285750" lvl="0" indent="-285750" algn="l" rtl="0">
              <a:lnSpc>
                <a:spcPct val="200000"/>
              </a:lnSpc>
              <a:spcBef>
                <a:spcPts val="0"/>
              </a:spcBef>
              <a:spcAft>
                <a:spcPts val="0"/>
              </a:spcAft>
              <a:buFontTx/>
              <a:buChar char="-"/>
            </a:pPr>
            <a:r>
              <a:rPr lang="en-US" dirty="0">
                <a:solidFill>
                  <a:schemeClr val="dk1"/>
                </a:solidFill>
                <a:latin typeface="Times New Roman" panose="02020603050405020304" pitchFamily="18" charset="0"/>
                <a:cs typeface="Times New Roman" panose="02020603050405020304" pitchFamily="18" charset="0"/>
              </a:rPr>
              <a:t>Gradient Boosting</a:t>
            </a:r>
          </a:p>
          <a:p>
            <a:pPr marL="285750" lvl="0" indent="-285750" algn="l" rtl="0">
              <a:lnSpc>
                <a:spcPct val="200000"/>
              </a:lnSpc>
              <a:spcBef>
                <a:spcPts val="0"/>
              </a:spcBef>
              <a:spcAft>
                <a:spcPts val="0"/>
              </a:spcAft>
              <a:buFontTx/>
              <a:buChar char="-"/>
            </a:pPr>
            <a:r>
              <a:rPr lang="en-US" dirty="0">
                <a:solidFill>
                  <a:schemeClr val="dk1"/>
                </a:solidFill>
                <a:latin typeface="Times New Roman" panose="02020603050405020304" pitchFamily="18" charset="0"/>
                <a:cs typeface="Times New Roman" panose="02020603050405020304" pitchFamily="18" charset="0"/>
              </a:rPr>
              <a:t>AdaBoost</a:t>
            </a:r>
          </a:p>
          <a:p>
            <a:pPr marL="285750" lvl="0" indent="-285750" algn="l" rtl="0">
              <a:spcBef>
                <a:spcPts val="0"/>
              </a:spcBef>
              <a:spcAft>
                <a:spcPts val="0"/>
              </a:spcAft>
              <a:buFontTx/>
              <a:buChar char="-"/>
            </a:pPr>
            <a:endParaRPr lang="en-US" dirty="0">
              <a:solidFill>
                <a:schemeClr val="dk1"/>
              </a:solidFill>
              <a:latin typeface="Times New Roman" panose="02020603050405020304" pitchFamily="18" charset="0"/>
              <a:cs typeface="Times New Roman" panose="02020603050405020304" pitchFamily="18" charset="0"/>
            </a:endParaRPr>
          </a:p>
        </p:txBody>
      </p:sp>
      <p:sp>
        <p:nvSpPr>
          <p:cNvPr id="432" name="Google Shape;432;p38"/>
          <p:cNvSpPr/>
          <p:nvPr/>
        </p:nvSpPr>
        <p:spPr>
          <a:xfrm>
            <a:off x="6216178" y="953487"/>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5204699" y="1979175"/>
            <a:ext cx="758876" cy="259684"/>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6514646" y="2511795"/>
            <a:ext cx="950305" cy="316889"/>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7654153" y="953508"/>
            <a:ext cx="69300" cy="69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6137269" y="2828683"/>
            <a:ext cx="78900" cy="795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rot="10800000">
            <a:off x="7084399" y="3238659"/>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5903435" y="3369037"/>
            <a:ext cx="47400" cy="4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p:cNvSpPr/>
          <p:nvPr/>
        </p:nvSpPr>
        <p:spPr>
          <a:xfrm>
            <a:off x="5204705" y="3757115"/>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rot="10800000">
            <a:off x="7084399" y="1780984"/>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4;p31">
            <a:extLst>
              <a:ext uri="{FF2B5EF4-FFF2-40B4-BE49-F238E27FC236}">
                <a16:creationId xmlns:a16="http://schemas.microsoft.com/office/drawing/2014/main" id="{C3DEE2A2-709B-B69D-0C63-2DCBAC14E22E}"/>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6" name="Google Shape;255;p31">
            <a:extLst>
              <a:ext uri="{FF2B5EF4-FFF2-40B4-BE49-F238E27FC236}">
                <a16:creationId xmlns:a16="http://schemas.microsoft.com/office/drawing/2014/main" id="{49FD1E10-EF84-1998-1CBD-FEF375D63C2D}"/>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42855899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304301" y="224684"/>
            <a:ext cx="4511377" cy="173187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Gradient Boosting</a:t>
            </a:r>
            <a:endParaRPr sz="4000" dirty="0"/>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3809024A-BEC4-A0CD-5F69-D327804186CD}"/>
              </a:ext>
            </a:extLst>
          </p:cNvPr>
          <p:cNvPicPr>
            <a:picLocks noChangeAspect="1"/>
          </p:cNvPicPr>
          <p:nvPr/>
        </p:nvPicPr>
        <p:blipFill>
          <a:blip r:embed="rId3"/>
          <a:stretch>
            <a:fillRect/>
          </a:stretch>
        </p:blipFill>
        <p:spPr>
          <a:xfrm>
            <a:off x="5394591" y="547120"/>
            <a:ext cx="2670878" cy="2686012"/>
          </a:xfrm>
          <a:prstGeom prst="rect">
            <a:avLst/>
          </a:prstGeom>
        </p:spPr>
      </p:pic>
      <p:sp>
        <p:nvSpPr>
          <p:cNvPr id="26" name="Google Shape;630;p45">
            <a:extLst>
              <a:ext uri="{FF2B5EF4-FFF2-40B4-BE49-F238E27FC236}">
                <a16:creationId xmlns:a16="http://schemas.microsoft.com/office/drawing/2014/main" id="{FA40924E-F832-83D2-3491-6F0E2D600677}"/>
              </a:ext>
            </a:extLst>
          </p:cNvPr>
          <p:cNvSpPr/>
          <p:nvPr/>
        </p:nvSpPr>
        <p:spPr>
          <a:xfrm>
            <a:off x="5325952" y="484992"/>
            <a:ext cx="2823049" cy="2810268"/>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a:extLst>
              <a:ext uri="{FF2B5EF4-FFF2-40B4-BE49-F238E27FC236}">
                <a16:creationId xmlns:a16="http://schemas.microsoft.com/office/drawing/2014/main" id="{85DF5D2E-952B-0353-FD36-97970137844C}"/>
              </a:ext>
            </a:extLst>
          </p:cNvPr>
          <p:cNvPicPr>
            <a:picLocks noChangeAspect="1"/>
          </p:cNvPicPr>
          <p:nvPr/>
        </p:nvPicPr>
        <p:blipFill>
          <a:blip r:embed="rId4"/>
          <a:stretch>
            <a:fillRect/>
          </a:stretch>
        </p:blipFill>
        <p:spPr>
          <a:xfrm>
            <a:off x="5325952" y="3436900"/>
            <a:ext cx="2833348" cy="1316137"/>
          </a:xfrm>
          <a:prstGeom prst="rect">
            <a:avLst/>
          </a:prstGeom>
        </p:spPr>
      </p:pic>
      <p:sp>
        <p:nvSpPr>
          <p:cNvPr id="34" name="TextBox 33">
            <a:extLst>
              <a:ext uri="{FF2B5EF4-FFF2-40B4-BE49-F238E27FC236}">
                <a16:creationId xmlns:a16="http://schemas.microsoft.com/office/drawing/2014/main" id="{D557C71B-8C69-D730-9E0F-0E7935C42414}"/>
              </a:ext>
            </a:extLst>
          </p:cNvPr>
          <p:cNvSpPr txBox="1"/>
          <p:nvPr/>
        </p:nvSpPr>
        <p:spPr>
          <a:xfrm>
            <a:off x="335412" y="1338264"/>
            <a:ext cx="4236588" cy="2631490"/>
          </a:xfrm>
          <a:prstGeom prst="rect">
            <a:avLst/>
          </a:prstGeom>
          <a:noFill/>
        </p:spPr>
        <p:txBody>
          <a:bodyPr wrap="square" rtlCol="0">
            <a:spAutoFit/>
          </a:bodyPr>
          <a:lstStyle/>
          <a:p>
            <a:pPr algn="just"/>
            <a:r>
              <a:rPr lang="en-US" sz="1100" dirty="0">
                <a:latin typeface="Times New Roman" panose="02020603050405020304" pitchFamily="18" charset="0"/>
                <a:cs typeface="Times New Roman" panose="02020603050405020304" pitchFamily="18" charset="0"/>
              </a:rPr>
              <a:t>From first glance, we can see that the Gradient Boost model is decently effective at detective True Positive Values for Working Machines.</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Additionally, we can see that it is also decently effective at detecting True Positive Values for Broken Machines.</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This suggests that Gradient Boosting can consistently identify with decent accuracy True Positives and True Negatives.</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With an F1-Score of 0.89, it is a strong candidate to proceed to further Model Analysis.</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Additionally, Gradient Boost Models offer lots of flexibility - can optimize on different loss functions and provides several hyperparameter tuning options that make the function fit very flexible.</a:t>
            </a:r>
          </a:p>
        </p:txBody>
      </p:sp>
      <p:pic>
        <p:nvPicPr>
          <p:cNvPr id="4" name="Picture 3">
            <a:extLst>
              <a:ext uri="{FF2B5EF4-FFF2-40B4-BE49-F238E27FC236}">
                <a16:creationId xmlns:a16="http://schemas.microsoft.com/office/drawing/2014/main" id="{6D631C05-DCBF-8BA8-39B8-69AE9915D3E4}"/>
              </a:ext>
            </a:extLst>
          </p:cNvPr>
          <p:cNvPicPr>
            <a:picLocks noChangeAspect="1"/>
          </p:cNvPicPr>
          <p:nvPr/>
        </p:nvPicPr>
        <p:blipFill>
          <a:blip r:embed="rId5"/>
          <a:stretch>
            <a:fillRect/>
          </a:stretch>
        </p:blipFill>
        <p:spPr>
          <a:xfrm>
            <a:off x="5405325" y="557917"/>
            <a:ext cx="2660144" cy="2675215"/>
          </a:xfrm>
          <a:prstGeom prst="rect">
            <a:avLst/>
          </a:prstGeom>
        </p:spPr>
      </p:pic>
      <p:sp>
        <p:nvSpPr>
          <p:cNvPr id="21" name="Google Shape;254;p31">
            <a:extLst>
              <a:ext uri="{FF2B5EF4-FFF2-40B4-BE49-F238E27FC236}">
                <a16:creationId xmlns:a16="http://schemas.microsoft.com/office/drawing/2014/main" id="{EEDE2C07-C120-F973-B4D2-28E2EDA2F68A}"/>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2" name="Google Shape;255;p31">
            <a:extLst>
              <a:ext uri="{FF2B5EF4-FFF2-40B4-BE49-F238E27FC236}">
                <a16:creationId xmlns:a16="http://schemas.microsoft.com/office/drawing/2014/main" id="{E0D72535-055A-60DE-6F50-26B738F45F79}"/>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2915402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322118" y="536796"/>
            <a:ext cx="4990727" cy="9490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Logistic Regression</a:t>
            </a:r>
            <a:endParaRPr sz="4000" dirty="0"/>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3809024A-BEC4-A0CD-5F69-D327804186CD}"/>
              </a:ext>
            </a:extLst>
          </p:cNvPr>
          <p:cNvPicPr>
            <a:picLocks noChangeAspect="1"/>
          </p:cNvPicPr>
          <p:nvPr/>
        </p:nvPicPr>
        <p:blipFill>
          <a:blip r:embed="rId3"/>
          <a:stretch>
            <a:fillRect/>
          </a:stretch>
        </p:blipFill>
        <p:spPr>
          <a:xfrm>
            <a:off x="5394591" y="547120"/>
            <a:ext cx="2670878" cy="2686012"/>
          </a:xfrm>
          <a:prstGeom prst="rect">
            <a:avLst/>
          </a:prstGeom>
        </p:spPr>
      </p:pic>
      <p:sp>
        <p:nvSpPr>
          <p:cNvPr id="26" name="Google Shape;630;p45">
            <a:extLst>
              <a:ext uri="{FF2B5EF4-FFF2-40B4-BE49-F238E27FC236}">
                <a16:creationId xmlns:a16="http://schemas.microsoft.com/office/drawing/2014/main" id="{FA40924E-F832-83D2-3491-6F0E2D600677}"/>
              </a:ext>
            </a:extLst>
          </p:cNvPr>
          <p:cNvSpPr/>
          <p:nvPr/>
        </p:nvSpPr>
        <p:spPr>
          <a:xfrm>
            <a:off x="5325952" y="484992"/>
            <a:ext cx="2823049" cy="2810268"/>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a:extLst>
              <a:ext uri="{FF2B5EF4-FFF2-40B4-BE49-F238E27FC236}">
                <a16:creationId xmlns:a16="http://schemas.microsoft.com/office/drawing/2014/main" id="{85DF5D2E-952B-0353-FD36-97970137844C}"/>
              </a:ext>
            </a:extLst>
          </p:cNvPr>
          <p:cNvPicPr>
            <a:picLocks noChangeAspect="1"/>
          </p:cNvPicPr>
          <p:nvPr/>
        </p:nvPicPr>
        <p:blipFill>
          <a:blip r:embed="rId4"/>
          <a:stretch>
            <a:fillRect/>
          </a:stretch>
        </p:blipFill>
        <p:spPr>
          <a:xfrm>
            <a:off x="5325952" y="3436900"/>
            <a:ext cx="2833348" cy="1316137"/>
          </a:xfrm>
          <a:prstGeom prst="rect">
            <a:avLst/>
          </a:prstGeom>
        </p:spPr>
      </p:pic>
      <p:sp>
        <p:nvSpPr>
          <p:cNvPr id="34" name="TextBox 33">
            <a:extLst>
              <a:ext uri="{FF2B5EF4-FFF2-40B4-BE49-F238E27FC236}">
                <a16:creationId xmlns:a16="http://schemas.microsoft.com/office/drawing/2014/main" id="{D557C71B-8C69-D730-9E0F-0E7935C42414}"/>
              </a:ext>
            </a:extLst>
          </p:cNvPr>
          <p:cNvSpPr txBox="1"/>
          <p:nvPr/>
        </p:nvSpPr>
        <p:spPr>
          <a:xfrm>
            <a:off x="335412" y="1338264"/>
            <a:ext cx="4236588" cy="3308598"/>
          </a:xfrm>
          <a:prstGeom prst="rect">
            <a:avLst/>
          </a:prstGeom>
          <a:noFill/>
        </p:spPr>
        <p:txBody>
          <a:bodyPr wrap="square" rtlCol="0">
            <a:spAutoFit/>
          </a:bodyPr>
          <a:lstStyle/>
          <a:p>
            <a:pPr algn="just"/>
            <a:r>
              <a:rPr lang="en-US" sz="1100" dirty="0">
                <a:latin typeface="Times New Roman" panose="02020603050405020304" pitchFamily="18" charset="0"/>
                <a:cs typeface="Times New Roman" panose="02020603050405020304" pitchFamily="18" charset="0"/>
              </a:rPr>
              <a:t>From first glance, we can see that the Log-Reg model is NOT effective at detective neither True Positive Values for Working Machines nor detecting True Positive Values for Broken Machines.</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Since Logistic Regression inherently runs on a linear model, this means even more restriction when it comes to implementing logistic regression, as our dataset is non-linear.</a:t>
            </a:r>
          </a:p>
          <a:p>
            <a:pPr algn="just"/>
            <a:r>
              <a:rPr lang="en-US" sz="1100" dirty="0">
                <a:latin typeface="Times New Roman" panose="02020603050405020304" pitchFamily="18" charset="0"/>
                <a:cs typeface="Times New Roman" panose="02020603050405020304" pitchFamily="18" charset="0"/>
              </a:rPr>
              <a:t>Additionally, Log-Reg is similar to kNN in such a way that Log-Reg can’t handle data with missing values unless you apply a process called imputation.</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This means missing values in your data will be filled with certain numerical values such as averages, ones, zeros etc.</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This can be a tedious extra task, and it can also introduce wrong bias to the data.  </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Thus, our F1-Score ends up being similar to that of SVM, at around 0.86, which is also terrible.</a:t>
            </a:r>
          </a:p>
        </p:txBody>
      </p:sp>
      <p:sp>
        <p:nvSpPr>
          <p:cNvPr id="21" name="Google Shape;254;p31">
            <a:extLst>
              <a:ext uri="{FF2B5EF4-FFF2-40B4-BE49-F238E27FC236}">
                <a16:creationId xmlns:a16="http://schemas.microsoft.com/office/drawing/2014/main" id="{EEDE2C07-C120-F973-B4D2-28E2EDA2F68A}"/>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2" name="Google Shape;255;p31">
            <a:extLst>
              <a:ext uri="{FF2B5EF4-FFF2-40B4-BE49-F238E27FC236}">
                <a16:creationId xmlns:a16="http://schemas.microsoft.com/office/drawing/2014/main" id="{E0D72535-055A-60DE-6F50-26B738F45F79}"/>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pic>
        <p:nvPicPr>
          <p:cNvPr id="5" name="Picture 4">
            <a:extLst>
              <a:ext uri="{FF2B5EF4-FFF2-40B4-BE49-F238E27FC236}">
                <a16:creationId xmlns:a16="http://schemas.microsoft.com/office/drawing/2014/main" id="{8F7F2BC0-A76E-A805-FC2C-AFAED5439047}"/>
              </a:ext>
            </a:extLst>
          </p:cNvPr>
          <p:cNvPicPr>
            <a:picLocks noChangeAspect="1"/>
          </p:cNvPicPr>
          <p:nvPr/>
        </p:nvPicPr>
        <p:blipFill>
          <a:blip r:embed="rId5"/>
          <a:stretch>
            <a:fillRect/>
          </a:stretch>
        </p:blipFill>
        <p:spPr>
          <a:xfrm>
            <a:off x="5394591" y="547122"/>
            <a:ext cx="2670878" cy="2686010"/>
          </a:xfrm>
          <a:prstGeom prst="rect">
            <a:avLst/>
          </a:prstGeom>
        </p:spPr>
      </p:pic>
      <p:pic>
        <p:nvPicPr>
          <p:cNvPr id="8" name="Picture 7">
            <a:extLst>
              <a:ext uri="{FF2B5EF4-FFF2-40B4-BE49-F238E27FC236}">
                <a16:creationId xmlns:a16="http://schemas.microsoft.com/office/drawing/2014/main" id="{D5ECC4C8-006B-A1BC-6BFA-C2FA88B160BC}"/>
              </a:ext>
            </a:extLst>
          </p:cNvPr>
          <p:cNvPicPr>
            <a:picLocks noChangeAspect="1"/>
          </p:cNvPicPr>
          <p:nvPr/>
        </p:nvPicPr>
        <p:blipFill>
          <a:blip r:embed="rId6"/>
          <a:stretch>
            <a:fillRect/>
          </a:stretch>
        </p:blipFill>
        <p:spPr>
          <a:xfrm>
            <a:off x="5325951" y="3493603"/>
            <a:ext cx="2823050" cy="1202730"/>
          </a:xfrm>
          <a:prstGeom prst="rect">
            <a:avLst/>
          </a:prstGeom>
        </p:spPr>
      </p:pic>
    </p:spTree>
    <p:extLst>
      <p:ext uri="{BB962C8B-B14F-4D97-AF65-F5344CB8AC3E}">
        <p14:creationId xmlns:p14="http://schemas.microsoft.com/office/powerpoint/2010/main" val="40940861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2656746" y="183843"/>
            <a:ext cx="3629932"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Analysis</a:t>
            </a:r>
            <a:endParaRPr dirty="0"/>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630;p45">
            <a:extLst>
              <a:ext uri="{FF2B5EF4-FFF2-40B4-BE49-F238E27FC236}">
                <a16:creationId xmlns:a16="http://schemas.microsoft.com/office/drawing/2014/main" id="{A3397472-1E1A-73A1-CD67-8BDC3603369B}"/>
              </a:ext>
            </a:extLst>
          </p:cNvPr>
          <p:cNvSpPr/>
          <p:nvPr/>
        </p:nvSpPr>
        <p:spPr>
          <a:xfrm>
            <a:off x="231667" y="868681"/>
            <a:ext cx="4832997" cy="3879458"/>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D5DF6058-4032-9100-C6D2-2786287D70F8}"/>
              </a:ext>
            </a:extLst>
          </p:cNvPr>
          <p:cNvSpPr txBox="1"/>
          <p:nvPr/>
        </p:nvSpPr>
        <p:spPr>
          <a:xfrm>
            <a:off x="5097532" y="807721"/>
            <a:ext cx="3973008" cy="3785652"/>
          </a:xfrm>
          <a:prstGeom prst="rect">
            <a:avLst/>
          </a:prstGeom>
          <a:noFill/>
        </p:spPr>
        <p:txBody>
          <a:bodyPr wrap="square" rtlCol="0">
            <a:spAutoFit/>
          </a:bodyPr>
          <a:lstStyle/>
          <a:p>
            <a:r>
              <a:rPr lang="en-US" sz="1200" b="1" u="sng" dirty="0">
                <a:latin typeface="Times New Roman" panose="02020603050405020304" pitchFamily="18" charset="0"/>
                <a:cs typeface="Times New Roman" panose="02020603050405020304" pitchFamily="18" charset="0"/>
              </a:rPr>
              <a:t>ROC AUC Curve</a:t>
            </a:r>
          </a:p>
          <a:p>
            <a:r>
              <a:rPr lang="en-US" sz="1200" dirty="0">
                <a:latin typeface="Times New Roman" panose="02020603050405020304" pitchFamily="18" charset="0"/>
                <a:cs typeface="Times New Roman" panose="02020603050405020304" pitchFamily="18" charset="0"/>
              </a:rPr>
              <a:t>As we can see, Gradient Boosting and AdaBoost have the 2 highest area below curve</a:t>
            </a:r>
          </a:p>
          <a:p>
            <a:r>
              <a:rPr lang="en-US" sz="1200" dirty="0">
                <a:latin typeface="Times New Roman" panose="02020603050405020304" pitchFamily="18" charset="0"/>
                <a:cs typeface="Times New Roman" panose="02020603050405020304" pitchFamily="18" charset="0"/>
              </a:rPr>
              <a:t>Additionally, we can see that the Logistic Regression has a greater rate of error, since at any given point, the ratio of True Positive to False positive is a lot lower than the other 4 models. This suggests that the Logistic Regression Model is more prone to throwing False Positive Errors</a:t>
            </a:r>
          </a:p>
          <a:p>
            <a:endParaRPr lang="en-US" sz="1200" dirty="0">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a:p>
            <a:r>
              <a:rPr lang="en-US" sz="1200" b="1" u="sng" dirty="0">
                <a:latin typeface="Times New Roman" panose="02020603050405020304" pitchFamily="18" charset="0"/>
                <a:cs typeface="Times New Roman" panose="02020603050405020304" pitchFamily="18" charset="0"/>
              </a:rPr>
              <a:t>Model w/ </a:t>
            </a:r>
            <a:r>
              <a:rPr lang="en-US" sz="1200" b="1" u="sng" dirty="0" err="1">
                <a:latin typeface="Times New Roman" panose="02020603050405020304" pitchFamily="18" charset="0"/>
                <a:cs typeface="Times New Roman" panose="02020603050405020304" pitchFamily="18" charset="0"/>
              </a:rPr>
              <a:t>ShuffleSplit</a:t>
            </a:r>
            <a:endParaRPr lang="en-US" sz="1200" b="1" u="sng" dirty="0">
              <a:latin typeface="Times New Roman" panose="02020603050405020304" pitchFamily="18" charset="0"/>
              <a:cs typeface="Times New Roman" panose="02020603050405020304" pitchFamily="18" charset="0"/>
            </a:endParaRPr>
          </a:p>
          <a:p>
            <a:r>
              <a:rPr lang="en-US" sz="1200" dirty="0">
                <a:latin typeface="Times New Roman" panose="02020603050405020304" pitchFamily="18" charset="0"/>
                <a:cs typeface="Times New Roman" panose="02020603050405020304" pitchFamily="18" charset="0"/>
              </a:rPr>
              <a:t>For this graph, we can see the different F1 Scores for each model after cross validation. As we can see, kNN and AdaBoost have the 2 highest F1 Scores, but the other 2 Models are also close behind.</a:t>
            </a:r>
          </a:p>
          <a:p>
            <a:r>
              <a:rPr lang="en-US" sz="1200" dirty="0">
                <a:latin typeface="Times New Roman" panose="02020603050405020304" pitchFamily="18" charset="0"/>
                <a:cs typeface="Times New Roman" panose="02020603050405020304" pitchFamily="18" charset="0"/>
              </a:rPr>
              <a:t>Additionally, we can see that the Logistic Regression is just terrible, since for any given CV Value, its F1 Score does not exceed 0.88, whereas the other models’ F1 Scores are all above 0.94. This suggests that the Logistic Regression Model is ineffective even after model cross validation</a:t>
            </a:r>
          </a:p>
        </p:txBody>
      </p:sp>
      <p:pic>
        <p:nvPicPr>
          <p:cNvPr id="3" name="Picture 2">
            <a:extLst>
              <a:ext uri="{FF2B5EF4-FFF2-40B4-BE49-F238E27FC236}">
                <a16:creationId xmlns:a16="http://schemas.microsoft.com/office/drawing/2014/main" id="{5257364C-4E5F-4E7A-0A14-0E62B58A0E7D}"/>
              </a:ext>
            </a:extLst>
          </p:cNvPr>
          <p:cNvPicPr>
            <a:picLocks noChangeAspect="1"/>
          </p:cNvPicPr>
          <p:nvPr/>
        </p:nvPicPr>
        <p:blipFill>
          <a:blip r:embed="rId3"/>
          <a:stretch>
            <a:fillRect/>
          </a:stretch>
        </p:blipFill>
        <p:spPr>
          <a:xfrm>
            <a:off x="298474" y="944903"/>
            <a:ext cx="4732251" cy="3747837"/>
          </a:xfrm>
          <a:prstGeom prst="rect">
            <a:avLst/>
          </a:prstGeom>
        </p:spPr>
      </p:pic>
      <p:sp>
        <p:nvSpPr>
          <p:cNvPr id="20" name="Google Shape;254;p31">
            <a:extLst>
              <a:ext uri="{FF2B5EF4-FFF2-40B4-BE49-F238E27FC236}">
                <a16:creationId xmlns:a16="http://schemas.microsoft.com/office/drawing/2014/main" id="{F51E121F-421F-F4B9-7001-A6F488DCB37F}"/>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1" name="Google Shape;255;p31">
            <a:extLst>
              <a:ext uri="{FF2B5EF4-FFF2-40B4-BE49-F238E27FC236}">
                <a16:creationId xmlns:a16="http://schemas.microsoft.com/office/drawing/2014/main" id="{8B9E6E8F-6130-D6AC-80E1-1F9A93CC64D0}"/>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2497382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2656746" y="183843"/>
            <a:ext cx="3629932"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 Analysis</a:t>
            </a:r>
            <a:endParaRPr dirty="0"/>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630;p45">
            <a:extLst>
              <a:ext uri="{FF2B5EF4-FFF2-40B4-BE49-F238E27FC236}">
                <a16:creationId xmlns:a16="http://schemas.microsoft.com/office/drawing/2014/main" id="{A3397472-1E1A-73A1-CD67-8BDC3603369B}"/>
              </a:ext>
            </a:extLst>
          </p:cNvPr>
          <p:cNvSpPr/>
          <p:nvPr/>
        </p:nvSpPr>
        <p:spPr>
          <a:xfrm>
            <a:off x="231667" y="868681"/>
            <a:ext cx="4832997" cy="3879458"/>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TextBox 17">
            <a:extLst>
              <a:ext uri="{FF2B5EF4-FFF2-40B4-BE49-F238E27FC236}">
                <a16:creationId xmlns:a16="http://schemas.microsoft.com/office/drawing/2014/main" id="{D5DF6058-4032-9100-C6D2-2786287D70F8}"/>
              </a:ext>
            </a:extLst>
          </p:cNvPr>
          <p:cNvSpPr txBox="1"/>
          <p:nvPr/>
        </p:nvSpPr>
        <p:spPr>
          <a:xfrm>
            <a:off x="5131471" y="771475"/>
            <a:ext cx="3973008" cy="4154984"/>
          </a:xfrm>
          <a:prstGeom prst="rect">
            <a:avLst/>
          </a:prstGeom>
          <a:noFill/>
        </p:spPr>
        <p:txBody>
          <a:bodyPr wrap="square" rtlCol="0">
            <a:spAutoFit/>
          </a:bodyPr>
          <a:lstStyle/>
          <a:p>
            <a:r>
              <a:rPr lang="en-US" sz="1100" b="1" u="sng" dirty="0">
                <a:latin typeface="Times New Roman" panose="02020603050405020304" pitchFamily="18" charset="0"/>
                <a:cs typeface="Times New Roman" panose="02020603050405020304" pitchFamily="18" charset="0"/>
              </a:rPr>
              <a:t>Model w/ Cross Validation</a:t>
            </a:r>
          </a:p>
          <a:p>
            <a:r>
              <a:rPr lang="en-US" sz="1100" dirty="0">
                <a:latin typeface="Times New Roman" panose="02020603050405020304" pitchFamily="18" charset="0"/>
                <a:cs typeface="Times New Roman" panose="02020603050405020304" pitchFamily="18" charset="0"/>
              </a:rPr>
              <a:t>For this graph, we can see the different F1 Scores for each model after cross validation. As we can see, kNN and AdaBoost have the 2 highest F1 Scores, but the other 2 Models are also close behind.</a:t>
            </a:r>
          </a:p>
          <a:p>
            <a:r>
              <a:rPr lang="en-US" sz="1100" dirty="0">
                <a:latin typeface="Times New Roman" panose="02020603050405020304" pitchFamily="18" charset="0"/>
                <a:cs typeface="Times New Roman" panose="02020603050405020304" pitchFamily="18" charset="0"/>
              </a:rPr>
              <a:t>Additionally, we can see that the Logistic Regression is just terrible, since for any given CV Value, its F1 Score does not exceed 0.88, whereas the other models’ F1 Scores are all above 0.94. This suggests that the Logistic Regression Model is ineffective even after model cross validation</a:t>
            </a:r>
          </a:p>
          <a:p>
            <a:endParaRPr lang="en-US" sz="1100" dirty="0">
              <a:latin typeface="Times New Roman" panose="02020603050405020304" pitchFamily="18" charset="0"/>
              <a:cs typeface="Times New Roman" panose="02020603050405020304" pitchFamily="18" charset="0"/>
            </a:endParaRPr>
          </a:p>
          <a:p>
            <a:r>
              <a:rPr lang="en-US" sz="1100" b="1" u="sng" dirty="0">
                <a:latin typeface="Times New Roman" panose="02020603050405020304" pitchFamily="18" charset="0"/>
                <a:cs typeface="Times New Roman" panose="02020603050405020304" pitchFamily="18" charset="0"/>
              </a:rPr>
              <a:t>Precision-Recall Curve</a:t>
            </a:r>
          </a:p>
          <a:p>
            <a:r>
              <a:rPr lang="en-US" sz="1100" dirty="0">
                <a:latin typeface="Times New Roman" panose="02020603050405020304" pitchFamily="18" charset="0"/>
                <a:cs typeface="Times New Roman" panose="02020603050405020304" pitchFamily="18" charset="0"/>
              </a:rPr>
              <a:t>A Precision-Recall curve shows the relationship between positive predictive value and sensitivity for every possible cut-of. As we can see, Gradient Boosting and AdaBoost have the 2 highest area below curve</a:t>
            </a:r>
          </a:p>
          <a:p>
            <a:r>
              <a:rPr lang="en-US" sz="1100" dirty="0">
                <a:latin typeface="Times New Roman" panose="02020603050405020304" pitchFamily="18" charset="0"/>
                <a:cs typeface="Times New Roman" panose="02020603050405020304" pitchFamily="18" charset="0"/>
              </a:rPr>
              <a:t>Additionally, we can see that the Logistic Regression has a greater rate of error, since at any given point, the ratio of True Positive to False positive is a lot lower than the other 4 models. This suggests that the Logistic Regression Model is more prone to throwing False Positive Errors</a:t>
            </a:r>
          </a:p>
          <a:p>
            <a:endParaRPr lang="en-US" sz="1100" dirty="0">
              <a:latin typeface="Times New Roman" panose="02020603050405020304" pitchFamily="18" charset="0"/>
              <a:cs typeface="Times New Roman" panose="02020603050405020304" pitchFamily="18" charset="0"/>
            </a:endParaRPr>
          </a:p>
          <a:p>
            <a:r>
              <a:rPr lang="en-US" sz="1100" dirty="0">
                <a:latin typeface="Times New Roman" panose="02020603050405020304" pitchFamily="18" charset="0"/>
                <a:cs typeface="Times New Roman" panose="02020603050405020304" pitchFamily="18" charset="0"/>
              </a:rPr>
              <a:t>Since Gradient Boosting and AdaBoost ranked in the top 2, we will proceed with Gradient Boosting and AdaBoost for Further Hyperparameter Tuning!</a:t>
            </a:r>
          </a:p>
        </p:txBody>
      </p:sp>
      <p:pic>
        <p:nvPicPr>
          <p:cNvPr id="3" name="Picture 2">
            <a:extLst>
              <a:ext uri="{FF2B5EF4-FFF2-40B4-BE49-F238E27FC236}">
                <a16:creationId xmlns:a16="http://schemas.microsoft.com/office/drawing/2014/main" id="{5257364C-4E5F-4E7A-0A14-0E62B58A0E7D}"/>
              </a:ext>
            </a:extLst>
          </p:cNvPr>
          <p:cNvPicPr>
            <a:picLocks noChangeAspect="1"/>
          </p:cNvPicPr>
          <p:nvPr/>
        </p:nvPicPr>
        <p:blipFill>
          <a:blip r:embed="rId3"/>
          <a:stretch>
            <a:fillRect/>
          </a:stretch>
        </p:blipFill>
        <p:spPr>
          <a:xfrm>
            <a:off x="298474" y="944903"/>
            <a:ext cx="4732251" cy="3747837"/>
          </a:xfrm>
          <a:prstGeom prst="rect">
            <a:avLst/>
          </a:prstGeom>
        </p:spPr>
      </p:pic>
      <p:sp>
        <p:nvSpPr>
          <p:cNvPr id="19" name="Google Shape;254;p31">
            <a:extLst>
              <a:ext uri="{FF2B5EF4-FFF2-40B4-BE49-F238E27FC236}">
                <a16:creationId xmlns:a16="http://schemas.microsoft.com/office/drawing/2014/main" id="{7737D004-70E5-3E37-1D8C-51B5E23186FC}"/>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0" name="Google Shape;255;p31">
            <a:extLst>
              <a:ext uri="{FF2B5EF4-FFF2-40B4-BE49-F238E27FC236}">
                <a16:creationId xmlns:a16="http://schemas.microsoft.com/office/drawing/2014/main" id="{066CD802-2842-4F7D-8B51-025EC3E9E16F}"/>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2871326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3"/>
          <p:cNvSpPr/>
          <p:nvPr/>
        </p:nvSpPr>
        <p:spPr>
          <a:xfrm>
            <a:off x="777150" y="1642080"/>
            <a:ext cx="985800" cy="470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3" name="Google Shape;293;p33"/>
          <p:cNvSpPr/>
          <p:nvPr/>
        </p:nvSpPr>
        <p:spPr>
          <a:xfrm>
            <a:off x="777150" y="3414148"/>
            <a:ext cx="985800" cy="470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4" name="Google Shape;294;p33"/>
          <p:cNvSpPr/>
          <p:nvPr/>
        </p:nvSpPr>
        <p:spPr>
          <a:xfrm>
            <a:off x="4627500" y="1642080"/>
            <a:ext cx="985800" cy="470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5" name="Google Shape;295;p33"/>
          <p:cNvSpPr/>
          <p:nvPr/>
        </p:nvSpPr>
        <p:spPr>
          <a:xfrm>
            <a:off x="4627500" y="3265794"/>
            <a:ext cx="985800" cy="470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96" name="Google Shape;296;p33"/>
          <p:cNvSpPr txBox="1">
            <a:spLocks noGrp="1"/>
          </p:cNvSpPr>
          <p:nvPr>
            <p:ph type="subTitle" idx="1"/>
          </p:nvPr>
        </p:nvSpPr>
        <p:spPr>
          <a:xfrm flipH="1">
            <a:off x="1782000" y="2172420"/>
            <a:ext cx="2739000" cy="76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297" name="Google Shape;297;p33"/>
          <p:cNvSpPr txBox="1">
            <a:spLocks noGrp="1"/>
          </p:cNvSpPr>
          <p:nvPr>
            <p:ph type="subTitle" idx="2"/>
          </p:nvPr>
        </p:nvSpPr>
        <p:spPr>
          <a:xfrm flipH="1">
            <a:off x="1781988" y="1583975"/>
            <a:ext cx="2068500" cy="6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Breakdown</a:t>
            </a:r>
            <a:endParaRPr dirty="0"/>
          </a:p>
        </p:txBody>
      </p:sp>
      <p:sp>
        <p:nvSpPr>
          <p:cNvPr id="298" name="Google Shape;298;p33"/>
          <p:cNvSpPr txBox="1">
            <a:spLocks noGrp="1"/>
          </p:cNvSpPr>
          <p:nvPr>
            <p:ph type="title"/>
          </p:nvPr>
        </p:nvSpPr>
        <p:spPr>
          <a:xfrm>
            <a:off x="891364" y="1642080"/>
            <a:ext cx="757200" cy="470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01.</a:t>
            </a:r>
            <a:endParaRPr/>
          </a:p>
        </p:txBody>
      </p:sp>
      <p:sp>
        <p:nvSpPr>
          <p:cNvPr id="299" name="Google Shape;299;p33"/>
          <p:cNvSpPr txBox="1">
            <a:spLocks noGrp="1"/>
          </p:cNvSpPr>
          <p:nvPr>
            <p:ph type="subTitle" idx="3"/>
          </p:nvPr>
        </p:nvSpPr>
        <p:spPr>
          <a:xfrm flipH="1">
            <a:off x="1782000" y="3950429"/>
            <a:ext cx="2739000" cy="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0" name="Google Shape;300;p33"/>
          <p:cNvSpPr txBox="1">
            <a:spLocks noGrp="1"/>
          </p:cNvSpPr>
          <p:nvPr>
            <p:ph type="subTitle" idx="4"/>
          </p:nvPr>
        </p:nvSpPr>
        <p:spPr>
          <a:xfrm flipH="1">
            <a:off x="1781974" y="3361804"/>
            <a:ext cx="1986660" cy="6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Manipulation &amp; Exploration</a:t>
            </a:r>
            <a:endParaRPr dirty="0"/>
          </a:p>
        </p:txBody>
      </p:sp>
      <p:sp>
        <p:nvSpPr>
          <p:cNvPr id="301" name="Google Shape;301;p33"/>
          <p:cNvSpPr txBox="1">
            <a:spLocks noGrp="1"/>
          </p:cNvSpPr>
          <p:nvPr>
            <p:ph type="subTitle" idx="5"/>
          </p:nvPr>
        </p:nvSpPr>
        <p:spPr>
          <a:xfrm flipH="1">
            <a:off x="5613300" y="2172420"/>
            <a:ext cx="2667000" cy="76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2" name="Google Shape;302;p33"/>
          <p:cNvSpPr txBox="1">
            <a:spLocks noGrp="1"/>
          </p:cNvSpPr>
          <p:nvPr>
            <p:ph type="subTitle" idx="6"/>
          </p:nvPr>
        </p:nvSpPr>
        <p:spPr>
          <a:xfrm flipH="1">
            <a:off x="5613288" y="1583975"/>
            <a:ext cx="2068500" cy="6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Modelling &amp; Tuning</a:t>
            </a:r>
            <a:endParaRPr dirty="0"/>
          </a:p>
        </p:txBody>
      </p:sp>
      <p:sp>
        <p:nvSpPr>
          <p:cNvPr id="303" name="Google Shape;303;p33"/>
          <p:cNvSpPr txBox="1">
            <a:spLocks noGrp="1"/>
          </p:cNvSpPr>
          <p:nvPr>
            <p:ph type="subTitle" idx="7"/>
          </p:nvPr>
        </p:nvSpPr>
        <p:spPr>
          <a:xfrm flipH="1">
            <a:off x="5613400" y="3802075"/>
            <a:ext cx="2667000" cy="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describe the topic of the section here</a:t>
            </a:r>
            <a:endParaRPr/>
          </a:p>
        </p:txBody>
      </p:sp>
      <p:sp>
        <p:nvSpPr>
          <p:cNvPr id="304" name="Google Shape;304;p33"/>
          <p:cNvSpPr txBox="1">
            <a:spLocks noGrp="1"/>
          </p:cNvSpPr>
          <p:nvPr>
            <p:ph type="subTitle" idx="8"/>
          </p:nvPr>
        </p:nvSpPr>
        <p:spPr>
          <a:xfrm flipH="1">
            <a:off x="5613288" y="3085993"/>
            <a:ext cx="2068500" cy="69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305" name="Google Shape;305;p33"/>
          <p:cNvSpPr txBox="1">
            <a:spLocks noGrp="1"/>
          </p:cNvSpPr>
          <p:nvPr>
            <p:ph type="title" idx="9"/>
          </p:nvPr>
        </p:nvSpPr>
        <p:spPr>
          <a:xfrm>
            <a:off x="891421" y="3414148"/>
            <a:ext cx="757200" cy="470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02.</a:t>
            </a:r>
            <a:endParaRPr/>
          </a:p>
        </p:txBody>
      </p:sp>
      <p:sp>
        <p:nvSpPr>
          <p:cNvPr id="306" name="Google Shape;306;p33"/>
          <p:cNvSpPr txBox="1">
            <a:spLocks noGrp="1"/>
          </p:cNvSpPr>
          <p:nvPr>
            <p:ph type="title" idx="13"/>
          </p:nvPr>
        </p:nvSpPr>
        <p:spPr>
          <a:xfrm>
            <a:off x="4741802" y="1642080"/>
            <a:ext cx="757200" cy="470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03.</a:t>
            </a:r>
            <a:endParaRPr/>
          </a:p>
        </p:txBody>
      </p:sp>
      <p:sp>
        <p:nvSpPr>
          <p:cNvPr id="307" name="Google Shape;307;p33"/>
          <p:cNvSpPr txBox="1">
            <a:spLocks noGrp="1"/>
          </p:cNvSpPr>
          <p:nvPr>
            <p:ph type="title" idx="14"/>
          </p:nvPr>
        </p:nvSpPr>
        <p:spPr>
          <a:xfrm>
            <a:off x="4741802" y="3265794"/>
            <a:ext cx="757200" cy="4704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04.</a:t>
            </a:r>
            <a:endParaRPr/>
          </a:p>
        </p:txBody>
      </p:sp>
      <p:sp>
        <p:nvSpPr>
          <p:cNvPr id="308" name="Google Shape;308;p33"/>
          <p:cNvSpPr txBox="1">
            <a:spLocks noGrp="1"/>
          </p:cNvSpPr>
          <p:nvPr>
            <p:ph type="title" idx="15"/>
          </p:nvPr>
        </p:nvSpPr>
        <p:spPr>
          <a:xfrm>
            <a:off x="720000" y="539400"/>
            <a:ext cx="77040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Table of contents</a:t>
            </a:r>
            <a:endParaRPr dirty="0"/>
          </a:p>
        </p:txBody>
      </p:sp>
      <p:sp>
        <p:nvSpPr>
          <p:cNvPr id="309" name="Google Shape;309;p33"/>
          <p:cNvSpPr/>
          <p:nvPr/>
        </p:nvSpPr>
        <p:spPr>
          <a:xfrm flipH="1">
            <a:off x="121553" y="1183680"/>
            <a:ext cx="679875" cy="232650"/>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p:nvPr/>
        </p:nvSpPr>
        <p:spPr>
          <a:xfrm rot="10800000">
            <a:off x="8179565" y="2802093"/>
            <a:ext cx="851375" cy="283900"/>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flipH="1">
            <a:off x="8721442" y="3415401"/>
            <a:ext cx="75000" cy="75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flipH="1">
            <a:off x="317940" y="1510793"/>
            <a:ext cx="42600" cy="42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flipH="1">
            <a:off x="157442" y="1624707"/>
            <a:ext cx="83700" cy="846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flipH="1">
            <a:off x="8373612" y="2586801"/>
            <a:ext cx="50400" cy="51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3"/>
          <p:cNvSpPr txBox="1"/>
          <p:nvPr/>
        </p:nvSpPr>
        <p:spPr>
          <a:xfrm>
            <a:off x="5806486" y="1055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dirty="0">
                <a:solidFill>
                  <a:schemeClr val="dk1"/>
                </a:solidFill>
                <a:latin typeface="Nunito"/>
                <a:ea typeface="Nunito"/>
                <a:cs typeface="Nunito"/>
                <a:sym typeface="Nunito"/>
              </a:rPr>
              <a:t>한국 미니멀리스트 스타일의 피치 데크</a:t>
            </a:r>
            <a:endParaRPr sz="1100" dirty="0">
              <a:solidFill>
                <a:schemeClr val="dk1"/>
              </a:solidFill>
              <a:latin typeface="Nunito"/>
              <a:ea typeface="Nunito"/>
              <a:cs typeface="Nunito"/>
              <a:sym typeface="Nunito"/>
            </a:endParaRPr>
          </a:p>
        </p:txBody>
      </p:sp>
      <p:grpSp>
        <p:nvGrpSpPr>
          <p:cNvPr id="316" name="Google Shape;316;p33"/>
          <p:cNvGrpSpPr/>
          <p:nvPr/>
        </p:nvGrpSpPr>
        <p:grpSpPr>
          <a:xfrm>
            <a:off x="4887442" y="162470"/>
            <a:ext cx="764096" cy="175985"/>
            <a:chOff x="4917734" y="191707"/>
            <a:chExt cx="764096" cy="175985"/>
          </a:xfrm>
        </p:grpSpPr>
        <p:grpSp>
          <p:nvGrpSpPr>
            <p:cNvPr id="317" name="Google Shape;317;p33"/>
            <p:cNvGrpSpPr/>
            <p:nvPr/>
          </p:nvGrpSpPr>
          <p:grpSpPr>
            <a:xfrm>
              <a:off x="4917734" y="191707"/>
              <a:ext cx="175994" cy="175985"/>
              <a:chOff x="266768" y="1721375"/>
              <a:chExt cx="397907" cy="397887"/>
            </a:xfrm>
          </p:grpSpPr>
          <p:sp>
            <p:nvSpPr>
              <p:cNvPr id="318" name="Google Shape;318;p3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33"/>
            <p:cNvGrpSpPr/>
            <p:nvPr/>
          </p:nvGrpSpPr>
          <p:grpSpPr>
            <a:xfrm>
              <a:off x="5211543" y="191707"/>
              <a:ext cx="175976" cy="175985"/>
              <a:chOff x="864491" y="1723250"/>
              <a:chExt cx="397866" cy="397887"/>
            </a:xfrm>
          </p:grpSpPr>
          <p:sp>
            <p:nvSpPr>
              <p:cNvPr id="321" name="Google Shape;321;p3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33"/>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255;p31">
            <a:extLst>
              <a:ext uri="{FF2B5EF4-FFF2-40B4-BE49-F238E27FC236}">
                <a16:creationId xmlns:a16="http://schemas.microsoft.com/office/drawing/2014/main" id="{815C19DB-ED94-DF52-F5C2-0FB673AA3389}"/>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304301" y="224684"/>
            <a:ext cx="4511377" cy="173187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000" dirty="0"/>
              <a:t>Gradient Boosting</a:t>
            </a:r>
            <a:br>
              <a:rPr lang="en-US" sz="4000" dirty="0"/>
            </a:br>
            <a:r>
              <a:rPr lang="en-US" sz="1800" dirty="0"/>
              <a:t>(Hyperparameter Tuned)</a:t>
            </a:r>
            <a:endParaRPr sz="4000" dirty="0"/>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3809024A-BEC4-A0CD-5F69-D327804186CD}"/>
              </a:ext>
            </a:extLst>
          </p:cNvPr>
          <p:cNvPicPr>
            <a:picLocks noChangeAspect="1"/>
          </p:cNvPicPr>
          <p:nvPr/>
        </p:nvPicPr>
        <p:blipFill>
          <a:blip r:embed="rId3"/>
          <a:stretch>
            <a:fillRect/>
          </a:stretch>
        </p:blipFill>
        <p:spPr>
          <a:xfrm>
            <a:off x="5394591" y="547120"/>
            <a:ext cx="2670878" cy="2686012"/>
          </a:xfrm>
          <a:prstGeom prst="rect">
            <a:avLst/>
          </a:prstGeom>
        </p:spPr>
      </p:pic>
      <p:sp>
        <p:nvSpPr>
          <p:cNvPr id="26" name="Google Shape;630;p45">
            <a:extLst>
              <a:ext uri="{FF2B5EF4-FFF2-40B4-BE49-F238E27FC236}">
                <a16:creationId xmlns:a16="http://schemas.microsoft.com/office/drawing/2014/main" id="{FA40924E-F832-83D2-3491-6F0E2D600677}"/>
              </a:ext>
            </a:extLst>
          </p:cNvPr>
          <p:cNvSpPr/>
          <p:nvPr/>
        </p:nvSpPr>
        <p:spPr>
          <a:xfrm>
            <a:off x="5325952" y="484992"/>
            <a:ext cx="2823049" cy="2810268"/>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a:extLst>
              <a:ext uri="{FF2B5EF4-FFF2-40B4-BE49-F238E27FC236}">
                <a16:creationId xmlns:a16="http://schemas.microsoft.com/office/drawing/2014/main" id="{85DF5D2E-952B-0353-FD36-97970137844C}"/>
              </a:ext>
            </a:extLst>
          </p:cNvPr>
          <p:cNvPicPr>
            <a:picLocks noChangeAspect="1"/>
          </p:cNvPicPr>
          <p:nvPr/>
        </p:nvPicPr>
        <p:blipFill>
          <a:blip r:embed="rId4"/>
          <a:stretch>
            <a:fillRect/>
          </a:stretch>
        </p:blipFill>
        <p:spPr>
          <a:xfrm>
            <a:off x="5325952" y="3436900"/>
            <a:ext cx="2833348" cy="1316137"/>
          </a:xfrm>
          <a:prstGeom prst="rect">
            <a:avLst/>
          </a:prstGeom>
        </p:spPr>
      </p:pic>
      <p:sp>
        <p:nvSpPr>
          <p:cNvPr id="34" name="TextBox 33">
            <a:extLst>
              <a:ext uri="{FF2B5EF4-FFF2-40B4-BE49-F238E27FC236}">
                <a16:creationId xmlns:a16="http://schemas.microsoft.com/office/drawing/2014/main" id="{D557C71B-8C69-D730-9E0F-0E7935C42414}"/>
              </a:ext>
            </a:extLst>
          </p:cNvPr>
          <p:cNvSpPr txBox="1"/>
          <p:nvPr/>
        </p:nvSpPr>
        <p:spPr>
          <a:xfrm>
            <a:off x="304301" y="1630002"/>
            <a:ext cx="4220583" cy="2631490"/>
          </a:xfrm>
          <a:prstGeom prst="rect">
            <a:avLst/>
          </a:prstGeom>
          <a:noFill/>
        </p:spPr>
        <p:txBody>
          <a:bodyPr wrap="square" rtlCol="0">
            <a:spAutoFit/>
          </a:bodyPr>
          <a:lstStyle/>
          <a:p>
            <a:pPr algn="just"/>
            <a:r>
              <a:rPr lang="en-US" sz="1100" dirty="0">
                <a:latin typeface="Times New Roman" panose="02020603050405020304" pitchFamily="18" charset="0"/>
                <a:cs typeface="Times New Roman" panose="02020603050405020304" pitchFamily="18" charset="0"/>
              </a:rPr>
              <a:t>From first glance, we can see that the Gradient Boost model is decently effective at detective True Positive Values for Working Machines.</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Additionally, we can see that it is also decently effective at detecting True Positive Values for Broken Machines.</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This suggests that Gradient Boosting can consistently identify with decent accuracy True Positives and True Negatives.</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With an F1-Score of 0.89, it is a strong candidate to proceed to further Model Analysis.</a:t>
            </a:r>
          </a:p>
          <a:p>
            <a:pPr algn="just"/>
            <a:endParaRPr lang="en-US" sz="1100" dirty="0">
              <a:latin typeface="Times New Roman" panose="02020603050405020304" pitchFamily="18" charset="0"/>
              <a:cs typeface="Times New Roman" panose="02020603050405020304" pitchFamily="18" charset="0"/>
            </a:endParaRPr>
          </a:p>
          <a:p>
            <a:pPr algn="just"/>
            <a:r>
              <a:rPr lang="en-US" sz="1100" dirty="0">
                <a:latin typeface="Times New Roman" panose="02020603050405020304" pitchFamily="18" charset="0"/>
                <a:cs typeface="Times New Roman" panose="02020603050405020304" pitchFamily="18" charset="0"/>
              </a:rPr>
              <a:t>Additionally, Gradient Boost Models offer lots of flexibility - can optimize on different loss functions and provides several hyperparameter tuning options that make the function fit very flexible.</a:t>
            </a:r>
          </a:p>
        </p:txBody>
      </p:sp>
      <p:pic>
        <p:nvPicPr>
          <p:cNvPr id="4" name="Picture 3">
            <a:extLst>
              <a:ext uri="{FF2B5EF4-FFF2-40B4-BE49-F238E27FC236}">
                <a16:creationId xmlns:a16="http://schemas.microsoft.com/office/drawing/2014/main" id="{6D631C05-DCBF-8BA8-39B8-69AE9915D3E4}"/>
              </a:ext>
            </a:extLst>
          </p:cNvPr>
          <p:cNvPicPr>
            <a:picLocks noChangeAspect="1"/>
          </p:cNvPicPr>
          <p:nvPr/>
        </p:nvPicPr>
        <p:blipFill>
          <a:blip r:embed="rId5"/>
          <a:stretch>
            <a:fillRect/>
          </a:stretch>
        </p:blipFill>
        <p:spPr>
          <a:xfrm>
            <a:off x="5405325" y="557917"/>
            <a:ext cx="2660144" cy="2675215"/>
          </a:xfrm>
          <a:prstGeom prst="rect">
            <a:avLst/>
          </a:prstGeom>
        </p:spPr>
      </p:pic>
      <p:pic>
        <p:nvPicPr>
          <p:cNvPr id="5" name="Picture 4">
            <a:extLst>
              <a:ext uri="{FF2B5EF4-FFF2-40B4-BE49-F238E27FC236}">
                <a16:creationId xmlns:a16="http://schemas.microsoft.com/office/drawing/2014/main" id="{2A45465A-8C65-4C40-B7C8-046C887DFAEF}"/>
              </a:ext>
            </a:extLst>
          </p:cNvPr>
          <p:cNvPicPr>
            <a:picLocks noChangeAspect="1"/>
          </p:cNvPicPr>
          <p:nvPr/>
        </p:nvPicPr>
        <p:blipFill>
          <a:blip r:embed="rId6"/>
          <a:stretch>
            <a:fillRect/>
          </a:stretch>
        </p:blipFill>
        <p:spPr>
          <a:xfrm>
            <a:off x="5425866" y="578574"/>
            <a:ext cx="2639603" cy="2654558"/>
          </a:xfrm>
          <a:prstGeom prst="rect">
            <a:avLst/>
          </a:prstGeom>
        </p:spPr>
      </p:pic>
      <p:pic>
        <p:nvPicPr>
          <p:cNvPr id="8" name="Picture 7">
            <a:extLst>
              <a:ext uri="{FF2B5EF4-FFF2-40B4-BE49-F238E27FC236}">
                <a16:creationId xmlns:a16="http://schemas.microsoft.com/office/drawing/2014/main" id="{A29A0422-4488-9AC9-EB29-2F7A90C4361C}"/>
              </a:ext>
            </a:extLst>
          </p:cNvPr>
          <p:cNvPicPr>
            <a:picLocks noChangeAspect="1"/>
          </p:cNvPicPr>
          <p:nvPr/>
        </p:nvPicPr>
        <p:blipFill>
          <a:blip r:embed="rId7"/>
          <a:stretch>
            <a:fillRect/>
          </a:stretch>
        </p:blipFill>
        <p:spPr>
          <a:xfrm>
            <a:off x="5295028" y="3399590"/>
            <a:ext cx="2864272" cy="1353447"/>
          </a:xfrm>
          <a:prstGeom prst="rect">
            <a:avLst/>
          </a:prstGeom>
        </p:spPr>
      </p:pic>
      <p:sp>
        <p:nvSpPr>
          <p:cNvPr id="22" name="Google Shape;254;p31">
            <a:extLst>
              <a:ext uri="{FF2B5EF4-FFF2-40B4-BE49-F238E27FC236}">
                <a16:creationId xmlns:a16="http://schemas.microsoft.com/office/drawing/2014/main" id="{6F2C1EFE-A41F-1D87-AC4F-465B1987B793}"/>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3" name="Google Shape;255;p31">
            <a:extLst>
              <a:ext uri="{FF2B5EF4-FFF2-40B4-BE49-F238E27FC236}">
                <a16:creationId xmlns:a16="http://schemas.microsoft.com/office/drawing/2014/main" id="{1D641A9C-F224-C49B-D51C-C3D2C0465148}"/>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2773547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4"/>
          <p:cNvSpPr/>
          <p:nvPr/>
        </p:nvSpPr>
        <p:spPr>
          <a:xfrm>
            <a:off x="4968525" y="802138"/>
            <a:ext cx="2514900" cy="121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1" name="Google Shape;331;p34"/>
          <p:cNvSpPr txBox="1">
            <a:spLocks noGrp="1"/>
          </p:cNvSpPr>
          <p:nvPr>
            <p:ph type="title"/>
          </p:nvPr>
        </p:nvSpPr>
        <p:spPr>
          <a:xfrm>
            <a:off x="4199819" y="2205608"/>
            <a:ext cx="4404300" cy="124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Conclusion</a:t>
            </a:r>
          </a:p>
        </p:txBody>
      </p:sp>
      <p:sp>
        <p:nvSpPr>
          <p:cNvPr id="332" name="Google Shape;332;p34"/>
          <p:cNvSpPr txBox="1">
            <a:spLocks noGrp="1"/>
          </p:cNvSpPr>
          <p:nvPr>
            <p:ph type="title" idx="2"/>
          </p:nvPr>
        </p:nvSpPr>
        <p:spPr>
          <a:xfrm>
            <a:off x="4968525" y="987538"/>
            <a:ext cx="2514900" cy="8418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dirty="0"/>
              <a:t>04.</a:t>
            </a:r>
            <a:endParaRPr dirty="0"/>
          </a:p>
        </p:txBody>
      </p:sp>
      <p:sp>
        <p:nvSpPr>
          <p:cNvPr id="333" name="Google Shape;333;p34"/>
          <p:cNvSpPr txBox="1">
            <a:spLocks noGrp="1"/>
          </p:cNvSpPr>
          <p:nvPr>
            <p:ph type="subTitle" idx="1"/>
          </p:nvPr>
        </p:nvSpPr>
        <p:spPr>
          <a:xfrm>
            <a:off x="4023825" y="3799262"/>
            <a:ext cx="44043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latin typeface="Times New Roman" panose="02020603050405020304" pitchFamily="18" charset="0"/>
                <a:cs typeface="Times New Roman" panose="02020603050405020304" pitchFamily="18" charset="0"/>
              </a:rPr>
              <a:t>Conclusion of Insights</a:t>
            </a:r>
            <a:endParaRPr dirty="0">
              <a:latin typeface="Times New Roman" panose="02020603050405020304" pitchFamily="18" charset="0"/>
              <a:cs typeface="Times New Roman" panose="02020603050405020304" pitchFamily="18" charset="0"/>
            </a:endParaRPr>
          </a:p>
        </p:txBody>
      </p:sp>
      <p:sp>
        <p:nvSpPr>
          <p:cNvPr id="334" name="Google Shape;334;p34"/>
          <p:cNvSpPr/>
          <p:nvPr/>
        </p:nvSpPr>
        <p:spPr>
          <a:xfrm>
            <a:off x="713100" y="1204063"/>
            <a:ext cx="1116333" cy="271432"/>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a:off x="2554052" y="1591665"/>
            <a:ext cx="806468" cy="275969"/>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208161" y="2532134"/>
            <a:ext cx="1009901" cy="336762"/>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a:off x="2241204" y="1204085"/>
            <a:ext cx="73800" cy="74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4"/>
          <p:cNvSpPr/>
          <p:nvPr/>
        </p:nvSpPr>
        <p:spPr>
          <a:xfrm>
            <a:off x="2541826" y="2447532"/>
            <a:ext cx="83700" cy="846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4"/>
          <p:cNvSpPr/>
          <p:nvPr/>
        </p:nvSpPr>
        <p:spPr>
          <a:xfrm rot="10800000">
            <a:off x="2315001" y="3184774"/>
            <a:ext cx="1284573" cy="340939"/>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982656" y="3329751"/>
            <a:ext cx="50400" cy="51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4"/>
          <p:cNvSpPr/>
          <p:nvPr/>
        </p:nvSpPr>
        <p:spPr>
          <a:xfrm>
            <a:off x="1075050" y="3813913"/>
            <a:ext cx="1116333" cy="271432"/>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34"/>
          <p:cNvGrpSpPr/>
          <p:nvPr/>
        </p:nvGrpSpPr>
        <p:grpSpPr>
          <a:xfrm>
            <a:off x="4887442" y="162470"/>
            <a:ext cx="764096" cy="175985"/>
            <a:chOff x="4917734" y="191707"/>
            <a:chExt cx="764096" cy="175985"/>
          </a:xfrm>
        </p:grpSpPr>
        <p:grpSp>
          <p:nvGrpSpPr>
            <p:cNvPr id="344" name="Google Shape;344;p34"/>
            <p:cNvGrpSpPr/>
            <p:nvPr/>
          </p:nvGrpSpPr>
          <p:grpSpPr>
            <a:xfrm>
              <a:off x="4917734" y="191707"/>
              <a:ext cx="175994" cy="175985"/>
              <a:chOff x="266768" y="1721375"/>
              <a:chExt cx="397907" cy="397887"/>
            </a:xfrm>
          </p:grpSpPr>
          <p:sp>
            <p:nvSpPr>
              <p:cNvPr id="345" name="Google Shape;345;p3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34"/>
            <p:cNvGrpSpPr/>
            <p:nvPr/>
          </p:nvGrpSpPr>
          <p:grpSpPr>
            <a:xfrm>
              <a:off x="5211543" y="191707"/>
              <a:ext cx="175976" cy="175985"/>
              <a:chOff x="864491" y="1723250"/>
              <a:chExt cx="397866" cy="397887"/>
            </a:xfrm>
          </p:grpSpPr>
          <p:sp>
            <p:nvSpPr>
              <p:cNvPr id="348" name="Google Shape;348;p3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34"/>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5;p31">
            <a:extLst>
              <a:ext uri="{FF2B5EF4-FFF2-40B4-BE49-F238E27FC236}">
                <a16:creationId xmlns:a16="http://schemas.microsoft.com/office/drawing/2014/main" id="{9127247B-BFFD-D9EC-F331-B2C9249E82A6}"/>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
        <p:nvSpPr>
          <p:cNvPr id="26" name="Google Shape;254;p31">
            <a:extLst>
              <a:ext uri="{FF2B5EF4-FFF2-40B4-BE49-F238E27FC236}">
                <a16:creationId xmlns:a16="http://schemas.microsoft.com/office/drawing/2014/main" id="{46D02014-FD6C-F66B-E9BF-B681EF3C5B68}"/>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Tree>
    <p:extLst>
      <p:ext uri="{BB962C8B-B14F-4D97-AF65-F5344CB8AC3E}">
        <p14:creationId xmlns:p14="http://schemas.microsoft.com/office/powerpoint/2010/main" val="29089255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716140" y="507987"/>
            <a:ext cx="4294800" cy="8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431" name="Google Shape;431;p38"/>
          <p:cNvSpPr txBox="1">
            <a:spLocks noGrp="1"/>
          </p:cNvSpPr>
          <p:nvPr>
            <p:ph type="body" idx="1"/>
          </p:nvPr>
        </p:nvSpPr>
        <p:spPr>
          <a:xfrm>
            <a:off x="716140" y="1398986"/>
            <a:ext cx="4294800" cy="33491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During hyperparameter tuning we observed that the best model was Gradient Boosting, with:</a:t>
            </a:r>
          </a:p>
          <a:p>
            <a:pPr marL="0" lvl="0" indent="0" algn="l" rtl="0">
              <a:spcBef>
                <a:spcPts val="0"/>
              </a:spcBef>
              <a:spcAft>
                <a:spcPts val="0"/>
              </a:spcAft>
              <a:buNone/>
            </a:pPr>
            <a:endParaRPr lang="en-US"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Recall: 0.93</a:t>
            </a:r>
          </a:p>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Precision: 0.93</a:t>
            </a:r>
          </a:p>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F1-Score: 0.93</a:t>
            </a:r>
          </a:p>
          <a:p>
            <a:pPr marL="0" lvl="0" indent="0" algn="l" rtl="0">
              <a:spcBef>
                <a:spcPts val="0"/>
              </a:spcBef>
              <a:spcAft>
                <a:spcPts val="0"/>
              </a:spcAft>
              <a:buNone/>
            </a:pPr>
            <a:endParaRPr lang="en-US"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This means that the model can predict Machine Failure with 93% accuracy</a:t>
            </a:r>
          </a:p>
          <a:p>
            <a:pPr marL="0" lvl="0" indent="0" algn="l" rtl="0">
              <a:spcBef>
                <a:spcPts val="0"/>
              </a:spcBef>
              <a:spcAft>
                <a:spcPts val="0"/>
              </a:spcAft>
              <a:buNone/>
            </a:pPr>
            <a:endParaRPr lang="en-US"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Therefore, we can conclude that our model will perform very well when faced with unseen test data.</a:t>
            </a:r>
          </a:p>
        </p:txBody>
      </p:sp>
      <p:sp>
        <p:nvSpPr>
          <p:cNvPr id="432" name="Google Shape;432;p38"/>
          <p:cNvSpPr/>
          <p:nvPr/>
        </p:nvSpPr>
        <p:spPr>
          <a:xfrm>
            <a:off x="6216178" y="953487"/>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5204699" y="1979175"/>
            <a:ext cx="758876" cy="259684"/>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6514646" y="2511795"/>
            <a:ext cx="950305" cy="316889"/>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7654153" y="953508"/>
            <a:ext cx="69300" cy="69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6137269" y="2828683"/>
            <a:ext cx="78900" cy="795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rot="10800000">
            <a:off x="7084399" y="3238659"/>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5903435" y="3369037"/>
            <a:ext cx="47400" cy="4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p:cNvSpPr/>
          <p:nvPr/>
        </p:nvSpPr>
        <p:spPr>
          <a:xfrm>
            <a:off x="5204705" y="3757115"/>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rot="10800000">
            <a:off x="7084399" y="1780984"/>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54;p31">
            <a:extLst>
              <a:ext uri="{FF2B5EF4-FFF2-40B4-BE49-F238E27FC236}">
                <a16:creationId xmlns:a16="http://schemas.microsoft.com/office/drawing/2014/main" id="{DB41B88B-8B34-2982-BD5D-5896C791FFA7}"/>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5" name="Google Shape;255;p31">
            <a:extLst>
              <a:ext uri="{FF2B5EF4-FFF2-40B4-BE49-F238E27FC236}">
                <a16:creationId xmlns:a16="http://schemas.microsoft.com/office/drawing/2014/main" id="{9E9AA9A8-38CA-0062-9EF8-51C99BA1CC48}"/>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1258794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79"/>
        <p:cNvGrpSpPr/>
        <p:nvPr/>
      </p:nvGrpSpPr>
      <p:grpSpPr>
        <a:xfrm>
          <a:off x="0" y="0"/>
          <a:ext cx="0" cy="0"/>
          <a:chOff x="0" y="0"/>
          <a:chExt cx="0" cy="0"/>
        </a:xfrm>
      </p:grpSpPr>
      <p:grpSp>
        <p:nvGrpSpPr>
          <p:cNvPr id="1284" name="Google Shape;1284;p57"/>
          <p:cNvGrpSpPr/>
          <p:nvPr/>
        </p:nvGrpSpPr>
        <p:grpSpPr>
          <a:xfrm>
            <a:off x="4887442" y="162470"/>
            <a:ext cx="764096" cy="175985"/>
            <a:chOff x="4917734" y="191707"/>
            <a:chExt cx="764096" cy="175985"/>
          </a:xfrm>
        </p:grpSpPr>
        <p:grpSp>
          <p:nvGrpSpPr>
            <p:cNvPr id="1285" name="Google Shape;1285;p57"/>
            <p:cNvGrpSpPr/>
            <p:nvPr/>
          </p:nvGrpSpPr>
          <p:grpSpPr>
            <a:xfrm>
              <a:off x="4917734" y="191707"/>
              <a:ext cx="175994" cy="175985"/>
              <a:chOff x="266768" y="1721375"/>
              <a:chExt cx="397907" cy="397887"/>
            </a:xfrm>
          </p:grpSpPr>
          <p:sp>
            <p:nvSpPr>
              <p:cNvPr id="1286" name="Google Shape;1286;p5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57"/>
            <p:cNvGrpSpPr/>
            <p:nvPr/>
          </p:nvGrpSpPr>
          <p:grpSpPr>
            <a:xfrm>
              <a:off x="5211543" y="191707"/>
              <a:ext cx="175976" cy="175985"/>
              <a:chOff x="864491" y="1723250"/>
              <a:chExt cx="397866" cy="397887"/>
            </a:xfrm>
          </p:grpSpPr>
          <p:sp>
            <p:nvSpPr>
              <p:cNvPr id="1289" name="Google Shape;1289;p5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 name="Google Shape;1292;p57"/>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339;p60">
            <a:extLst>
              <a:ext uri="{FF2B5EF4-FFF2-40B4-BE49-F238E27FC236}">
                <a16:creationId xmlns:a16="http://schemas.microsoft.com/office/drawing/2014/main" id="{E783C6EC-C4D8-A3E4-C734-490A1831EB3F}"/>
              </a:ext>
            </a:extLst>
          </p:cNvPr>
          <p:cNvSpPr txBox="1">
            <a:spLocks/>
          </p:cNvSpPr>
          <p:nvPr/>
        </p:nvSpPr>
        <p:spPr>
          <a:xfrm>
            <a:off x="0" y="395363"/>
            <a:ext cx="4294800" cy="117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Bigshot One"/>
              <a:buNone/>
              <a:defRPr sz="3500" b="0" i="0" u="none" strike="noStrike" cap="none">
                <a:solidFill>
                  <a:schemeClr val="dk1"/>
                </a:solidFill>
                <a:latin typeface="Bigshot One"/>
                <a:ea typeface="Bigshot One"/>
                <a:cs typeface="Bigshot One"/>
                <a:sym typeface="Bigshot One"/>
              </a:defRPr>
            </a:lvl1pPr>
            <a:lvl2pPr marR="0" lvl="1" algn="l" rtl="0">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chemeClr val="dk1"/>
              </a:buClr>
              <a:buSzPts val="3500"/>
              <a:buFont typeface="Georgia"/>
              <a:buNone/>
              <a:defRPr sz="3500" b="0" i="0" u="none" strike="noStrike" cap="none">
                <a:solidFill>
                  <a:schemeClr val="dk1"/>
                </a:solidFill>
                <a:latin typeface="Georgia"/>
                <a:ea typeface="Georgia"/>
                <a:cs typeface="Georgia"/>
                <a:sym typeface="Georgia"/>
              </a:defRPr>
            </a:lvl9pPr>
          </a:lstStyle>
          <a:p>
            <a:pPr algn="ctr"/>
            <a:r>
              <a:rPr lang="en-GB"/>
              <a:t>Citations</a:t>
            </a:r>
            <a:endParaRPr lang="en-GB" dirty="0"/>
          </a:p>
        </p:txBody>
      </p:sp>
      <p:sp>
        <p:nvSpPr>
          <p:cNvPr id="21" name="Google Shape;1340;p60">
            <a:extLst>
              <a:ext uri="{FF2B5EF4-FFF2-40B4-BE49-F238E27FC236}">
                <a16:creationId xmlns:a16="http://schemas.microsoft.com/office/drawing/2014/main" id="{26719D3E-03DC-1CED-2E45-8C90C90F3042}"/>
              </a:ext>
            </a:extLst>
          </p:cNvPr>
          <p:cNvSpPr txBox="1">
            <a:spLocks noGrp="1"/>
          </p:cNvSpPr>
          <p:nvPr>
            <p:ph type="subTitle" idx="1"/>
          </p:nvPr>
        </p:nvSpPr>
        <p:spPr>
          <a:xfrm>
            <a:off x="343172" y="1211639"/>
            <a:ext cx="8877028" cy="3536497"/>
          </a:xfrm>
          <a:prstGeom prst="rect">
            <a:avLst/>
          </a:prstGeom>
        </p:spPr>
        <p:txBody>
          <a:bodyPr spcFirstLastPara="1" wrap="square" lIns="91425" tIns="91425" rIns="91425" bIns="91425" anchor="ctr" anchorCtr="0">
            <a:noAutofit/>
          </a:bodyPr>
          <a:lstStyle/>
          <a:p>
            <a:pPr algn="l">
              <a:lnSpc>
                <a:spcPct val="150000"/>
              </a:lnSpc>
            </a:pPr>
            <a:r>
              <a:rPr lang="en-US" sz="1200" dirty="0" err="1">
                <a:effectLst/>
                <a:latin typeface="Times New Roman" panose="02020603050405020304" pitchFamily="18" charset="0"/>
              </a:rPr>
              <a:t>Navas</a:t>
            </a:r>
            <a:r>
              <a:rPr lang="en-US" sz="1200" dirty="0">
                <a:effectLst/>
                <a:latin typeface="Times New Roman" panose="02020603050405020304" pitchFamily="18" charset="0"/>
              </a:rPr>
              <a:t>, J. (2022). </a:t>
            </a:r>
            <a:r>
              <a:rPr lang="en-US" sz="1200" i="1" dirty="0" err="1">
                <a:effectLst/>
                <a:latin typeface="Times New Roman" panose="02020603050405020304" pitchFamily="18" charset="0"/>
              </a:rPr>
              <a:t>Anyscale</a:t>
            </a:r>
            <a:r>
              <a:rPr lang="en-US" sz="1200" i="1" dirty="0">
                <a:effectLst/>
                <a:latin typeface="Times New Roman" panose="02020603050405020304" pitchFamily="18" charset="0"/>
              </a:rPr>
              <a:t> - What is hyperparameter tuning?</a:t>
            </a:r>
            <a:r>
              <a:rPr lang="en-US" sz="1200" dirty="0">
                <a:effectLst/>
                <a:latin typeface="Times New Roman" panose="02020603050405020304" pitchFamily="18" charset="0"/>
              </a:rPr>
              <a:t> [online] </a:t>
            </a:r>
            <a:r>
              <a:rPr lang="en-US" sz="1200" dirty="0" err="1">
                <a:effectLst/>
                <a:latin typeface="Times New Roman" panose="02020603050405020304" pitchFamily="18" charset="0"/>
              </a:rPr>
              <a:t>Anyscale</a:t>
            </a:r>
            <a:r>
              <a:rPr lang="en-US" sz="1200" dirty="0">
                <a:effectLst/>
                <a:latin typeface="Times New Roman" panose="02020603050405020304" pitchFamily="18" charset="0"/>
              </a:rPr>
              <a:t>.</a:t>
            </a:r>
          </a:p>
          <a:p>
            <a:pPr algn="l">
              <a:lnSpc>
                <a:spcPct val="150000"/>
              </a:lnSpc>
            </a:pPr>
            <a:r>
              <a:rPr lang="en-US" sz="1200" dirty="0">
                <a:effectLst/>
                <a:latin typeface="Times New Roman" panose="02020603050405020304" pitchFamily="18" charset="0"/>
              </a:rPr>
              <a:t>Available at: </a:t>
            </a:r>
            <a:r>
              <a:rPr lang="en-US" sz="1200" dirty="0">
                <a:effectLst/>
                <a:latin typeface="Times New Roman" panose="02020603050405020304" pitchFamily="18" charset="0"/>
                <a:hlinkClick r:id="rId3"/>
              </a:rPr>
              <a:t>https://www.anyscale.com/blog/what-is-hyperparameter-tuning</a:t>
            </a:r>
            <a:endParaRPr lang="en-US" sz="1200" dirty="0">
              <a:effectLst/>
              <a:latin typeface="Times New Roman" panose="02020603050405020304" pitchFamily="18" charset="0"/>
            </a:endParaRPr>
          </a:p>
          <a:p>
            <a:pPr algn="l">
              <a:lnSpc>
                <a:spcPct val="150000"/>
              </a:lnSpc>
            </a:pPr>
            <a:r>
              <a:rPr lang="en-US" sz="1200" dirty="0">
                <a:effectLst/>
                <a:latin typeface="Times New Roman" panose="02020603050405020304" pitchFamily="18" charset="0"/>
              </a:rPr>
              <a:t>[Accessed 16 Jun. 2022].</a:t>
            </a:r>
          </a:p>
          <a:p>
            <a:pPr algn="l">
              <a:lnSpc>
                <a:spcPct val="150000"/>
              </a:lnSpc>
            </a:pPr>
            <a:endParaRPr lang="en-US" sz="1200" dirty="0">
              <a:latin typeface="Times New Roman" panose="02020603050405020304" pitchFamily="18" charset="0"/>
            </a:endParaRPr>
          </a:p>
          <a:p>
            <a:pPr algn="l">
              <a:lnSpc>
                <a:spcPct val="150000"/>
              </a:lnSpc>
            </a:pPr>
            <a:r>
              <a:rPr lang="en-US" sz="1200" dirty="0">
                <a:effectLst/>
                <a:latin typeface="Times New Roman" panose="02020603050405020304" pitchFamily="18" charset="0"/>
                <a:hlinkClick r:id="rId4"/>
              </a:rPr>
              <a:t>https://datascience.stackexchange.com/questions/90175/comparing-ml-models-to-baselines</a:t>
            </a:r>
            <a:endParaRPr lang="en-US" sz="1200" dirty="0">
              <a:effectLst/>
              <a:latin typeface="Times New Roman" panose="02020603050405020304" pitchFamily="18" charset="0"/>
            </a:endParaRPr>
          </a:p>
          <a:p>
            <a:pPr algn="l">
              <a:lnSpc>
                <a:spcPct val="150000"/>
              </a:lnSpc>
            </a:pPr>
            <a:endParaRPr lang="en-US" sz="1200" dirty="0">
              <a:effectLst/>
              <a:latin typeface="Times New Roman" panose="02020603050405020304" pitchFamily="18" charset="0"/>
            </a:endParaRPr>
          </a:p>
          <a:p>
            <a:pPr algn="l">
              <a:lnSpc>
                <a:spcPct val="150000"/>
              </a:lnSpc>
            </a:pPr>
            <a:r>
              <a:rPr lang="en-US" sz="1200" dirty="0">
                <a:effectLst/>
                <a:latin typeface="Times New Roman" panose="02020603050405020304" pitchFamily="18" charset="0"/>
                <a:hlinkClick r:id="rId5"/>
              </a:rPr>
              <a:t>https://www.jstor.org/stable/44547452</a:t>
            </a:r>
            <a:endParaRPr lang="en-US" sz="1200" dirty="0">
              <a:effectLst/>
              <a:latin typeface="Times New Roman" panose="02020603050405020304" pitchFamily="18" charset="0"/>
            </a:endParaRPr>
          </a:p>
          <a:p>
            <a:pPr algn="l">
              <a:lnSpc>
                <a:spcPct val="150000"/>
              </a:lnSpc>
            </a:pPr>
            <a:endParaRPr lang="en-US" sz="1200" dirty="0">
              <a:effectLst/>
              <a:latin typeface="Times New Roman" panose="02020603050405020304" pitchFamily="18" charset="0"/>
            </a:endParaRPr>
          </a:p>
          <a:p>
            <a:pPr algn="l">
              <a:lnSpc>
                <a:spcPct val="150000"/>
              </a:lnSpc>
            </a:pPr>
            <a:r>
              <a:rPr lang="en-US" sz="1200" dirty="0">
                <a:effectLst/>
                <a:latin typeface="Times New Roman" panose="02020603050405020304" pitchFamily="18" charset="0"/>
              </a:rPr>
              <a:t>Schneider, E.W., </a:t>
            </a:r>
            <a:r>
              <a:rPr lang="en-US" sz="1200" dirty="0" err="1">
                <a:effectLst/>
                <a:latin typeface="Times New Roman" panose="02020603050405020304" pitchFamily="18" charset="0"/>
              </a:rPr>
              <a:t>Blossfeld</a:t>
            </a:r>
            <a:r>
              <a:rPr lang="en-US" sz="1200" dirty="0">
                <a:effectLst/>
                <a:latin typeface="Times New Roman" panose="02020603050405020304" pitchFamily="18" charset="0"/>
              </a:rPr>
              <a:t>, D.H. and </a:t>
            </a:r>
            <a:r>
              <a:rPr lang="en-US" sz="1200" dirty="0" err="1">
                <a:effectLst/>
                <a:latin typeface="Times New Roman" panose="02020603050405020304" pitchFamily="18" charset="0"/>
              </a:rPr>
              <a:t>Balnaves</a:t>
            </a:r>
            <a:r>
              <a:rPr lang="en-US" sz="1200" dirty="0">
                <a:effectLst/>
                <a:latin typeface="Times New Roman" panose="02020603050405020304" pitchFamily="18" charset="0"/>
              </a:rPr>
              <a:t>, M.A. (1988). Effect of Speed and Power Output on Piston Ring Wear in a Diesel Engine. SAE Transactions, [online] 97, pp.1257–1267. Available at: https://www.jstor.org/stable/44547452 </a:t>
            </a:r>
          </a:p>
          <a:p>
            <a:pPr algn="l">
              <a:lnSpc>
                <a:spcPct val="150000"/>
              </a:lnSpc>
            </a:pPr>
            <a:r>
              <a:rPr lang="en-US" sz="1200" dirty="0">
                <a:effectLst/>
                <a:latin typeface="Times New Roman" panose="02020603050405020304" pitchFamily="18" charset="0"/>
              </a:rPr>
              <a:t>[Accessed 9 Jun. 2022].</a:t>
            </a:r>
          </a:p>
        </p:txBody>
      </p:sp>
      <p:sp>
        <p:nvSpPr>
          <p:cNvPr id="22" name="Google Shape;254;p31">
            <a:extLst>
              <a:ext uri="{FF2B5EF4-FFF2-40B4-BE49-F238E27FC236}">
                <a16:creationId xmlns:a16="http://schemas.microsoft.com/office/drawing/2014/main" id="{2B7FCB7C-ECDA-70EB-CFEA-9B951EF9BA5B}"/>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3" name="Google Shape;255;p31">
            <a:extLst>
              <a:ext uri="{FF2B5EF4-FFF2-40B4-BE49-F238E27FC236}">
                <a16:creationId xmlns:a16="http://schemas.microsoft.com/office/drawing/2014/main" id="{69AD5AD1-1BD9-5B70-2196-E1BDFCB20502}"/>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4079242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38"/>
        <p:cNvGrpSpPr/>
        <p:nvPr/>
      </p:nvGrpSpPr>
      <p:grpSpPr>
        <a:xfrm>
          <a:off x="0" y="0"/>
          <a:ext cx="0" cy="0"/>
          <a:chOff x="0" y="0"/>
          <a:chExt cx="0" cy="0"/>
        </a:xfrm>
      </p:grpSpPr>
      <p:sp>
        <p:nvSpPr>
          <p:cNvPr id="1339" name="Google Shape;1339;p60"/>
          <p:cNvSpPr txBox="1">
            <a:spLocks noGrp="1"/>
          </p:cNvSpPr>
          <p:nvPr>
            <p:ph type="title"/>
          </p:nvPr>
        </p:nvSpPr>
        <p:spPr>
          <a:xfrm>
            <a:off x="4125850" y="787148"/>
            <a:ext cx="4294800" cy="117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340" name="Google Shape;1340;p60"/>
          <p:cNvSpPr txBox="1">
            <a:spLocks noGrp="1"/>
          </p:cNvSpPr>
          <p:nvPr>
            <p:ph type="subTitle" idx="1"/>
          </p:nvPr>
        </p:nvSpPr>
        <p:spPr>
          <a:xfrm>
            <a:off x="4555897" y="1916807"/>
            <a:ext cx="3434700" cy="142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dirty="0"/>
              <a:t>Do you have any questions?</a:t>
            </a:r>
            <a:endParaRPr dirty="0"/>
          </a:p>
          <a:p>
            <a:pPr marL="0" lvl="0" indent="0" algn="ctr" rtl="0">
              <a:spcBef>
                <a:spcPts val="0"/>
              </a:spcBef>
              <a:spcAft>
                <a:spcPts val="0"/>
              </a:spcAft>
              <a:buClr>
                <a:schemeClr val="lt1"/>
              </a:buClr>
              <a:buSzPts val="1100"/>
              <a:buFont typeface="Arial"/>
              <a:buNone/>
            </a:pPr>
            <a:endParaRPr dirty="0"/>
          </a:p>
          <a:p>
            <a:pPr marL="0" lvl="0" indent="0" algn="ctr" rtl="0">
              <a:spcBef>
                <a:spcPts val="0"/>
              </a:spcBef>
              <a:spcAft>
                <a:spcPts val="0"/>
              </a:spcAft>
              <a:buClr>
                <a:schemeClr val="lt1"/>
              </a:buClr>
              <a:buSzPts val="1100"/>
              <a:buFont typeface="Arial"/>
              <a:buNone/>
            </a:pPr>
            <a:r>
              <a:rPr lang="en" dirty="0"/>
              <a:t>youremail@freepik.com </a:t>
            </a:r>
            <a:endParaRPr dirty="0"/>
          </a:p>
          <a:p>
            <a:pPr marL="0" lvl="0" indent="0" algn="ctr" rtl="0">
              <a:spcBef>
                <a:spcPts val="0"/>
              </a:spcBef>
              <a:spcAft>
                <a:spcPts val="0"/>
              </a:spcAft>
              <a:buClr>
                <a:schemeClr val="lt1"/>
              </a:buClr>
              <a:buSzPts val="1100"/>
              <a:buFont typeface="Arial"/>
              <a:buNone/>
            </a:pPr>
            <a:r>
              <a:rPr lang="en" dirty="0"/>
              <a:t>+91  620 421 838 </a:t>
            </a:r>
            <a:endParaRPr dirty="0"/>
          </a:p>
          <a:p>
            <a:pPr marL="0" lvl="0" indent="0" algn="ctr" rtl="0">
              <a:spcBef>
                <a:spcPts val="0"/>
              </a:spcBef>
              <a:spcAft>
                <a:spcPts val="0"/>
              </a:spcAft>
              <a:buNone/>
            </a:pPr>
            <a:r>
              <a:rPr lang="en" dirty="0"/>
              <a:t>yourcompany.com</a:t>
            </a:r>
            <a:endParaRPr dirty="0"/>
          </a:p>
        </p:txBody>
      </p:sp>
      <p:sp>
        <p:nvSpPr>
          <p:cNvPr id="1341" name="Google Shape;1341;p60"/>
          <p:cNvSpPr txBox="1"/>
          <p:nvPr/>
        </p:nvSpPr>
        <p:spPr>
          <a:xfrm>
            <a:off x="4773247" y="4169388"/>
            <a:ext cx="3000000" cy="434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Calibri"/>
                <a:ea typeface="Calibri"/>
                <a:cs typeface="Calibri"/>
                <a:sym typeface="Calibri"/>
              </a:rPr>
              <a:t>Please keep this slide for attribution</a:t>
            </a:r>
            <a:endParaRPr sz="1000">
              <a:solidFill>
                <a:schemeClr val="dk1"/>
              </a:solidFill>
              <a:latin typeface="Calibri"/>
              <a:ea typeface="Calibri"/>
              <a:cs typeface="Calibri"/>
              <a:sym typeface="Calibri"/>
            </a:endParaRPr>
          </a:p>
        </p:txBody>
      </p:sp>
      <p:sp>
        <p:nvSpPr>
          <p:cNvPr id="1342" name="Google Shape;1342;p60"/>
          <p:cNvSpPr/>
          <p:nvPr/>
        </p:nvSpPr>
        <p:spPr>
          <a:xfrm>
            <a:off x="1992278" y="787149"/>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0"/>
          <p:cNvSpPr/>
          <p:nvPr/>
        </p:nvSpPr>
        <p:spPr>
          <a:xfrm flipH="1">
            <a:off x="3298924" y="1768663"/>
            <a:ext cx="758876" cy="259684"/>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0"/>
          <p:cNvSpPr/>
          <p:nvPr/>
        </p:nvSpPr>
        <p:spPr>
          <a:xfrm>
            <a:off x="308919" y="1537582"/>
            <a:ext cx="950305" cy="316889"/>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0"/>
          <p:cNvSpPr/>
          <p:nvPr/>
        </p:nvSpPr>
        <p:spPr>
          <a:xfrm>
            <a:off x="3430253" y="1244370"/>
            <a:ext cx="69300" cy="69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0"/>
          <p:cNvSpPr/>
          <p:nvPr/>
        </p:nvSpPr>
        <p:spPr>
          <a:xfrm flipH="1">
            <a:off x="3228405" y="2650246"/>
            <a:ext cx="78900" cy="795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0"/>
          <p:cNvSpPr/>
          <p:nvPr/>
        </p:nvSpPr>
        <p:spPr>
          <a:xfrm rot="10800000">
            <a:off x="2977349" y="3783372"/>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0"/>
          <p:cNvSpPr/>
          <p:nvPr/>
        </p:nvSpPr>
        <p:spPr>
          <a:xfrm>
            <a:off x="363435" y="3114400"/>
            <a:ext cx="47400" cy="4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0"/>
          <p:cNvSpPr/>
          <p:nvPr/>
        </p:nvSpPr>
        <p:spPr>
          <a:xfrm>
            <a:off x="1259230" y="3612703"/>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0"/>
          <p:cNvSpPr/>
          <p:nvPr/>
        </p:nvSpPr>
        <p:spPr>
          <a:xfrm rot="10800000">
            <a:off x="1325222" y="2574047"/>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 name="Google Shape;1352;p60"/>
          <p:cNvGrpSpPr/>
          <p:nvPr/>
        </p:nvGrpSpPr>
        <p:grpSpPr>
          <a:xfrm>
            <a:off x="4887442" y="162470"/>
            <a:ext cx="764096" cy="175985"/>
            <a:chOff x="4917734" y="191707"/>
            <a:chExt cx="764096" cy="175985"/>
          </a:xfrm>
        </p:grpSpPr>
        <p:grpSp>
          <p:nvGrpSpPr>
            <p:cNvPr id="1353" name="Google Shape;1353;p60"/>
            <p:cNvGrpSpPr/>
            <p:nvPr/>
          </p:nvGrpSpPr>
          <p:grpSpPr>
            <a:xfrm>
              <a:off x="4917734" y="191707"/>
              <a:ext cx="175994" cy="175985"/>
              <a:chOff x="266768" y="1721375"/>
              <a:chExt cx="397907" cy="397887"/>
            </a:xfrm>
          </p:grpSpPr>
          <p:sp>
            <p:nvSpPr>
              <p:cNvPr id="1354" name="Google Shape;1354;p6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60"/>
            <p:cNvGrpSpPr/>
            <p:nvPr/>
          </p:nvGrpSpPr>
          <p:grpSpPr>
            <a:xfrm>
              <a:off x="5211543" y="191707"/>
              <a:ext cx="175976" cy="175985"/>
              <a:chOff x="864491" y="1723250"/>
              <a:chExt cx="397866" cy="397887"/>
            </a:xfrm>
          </p:grpSpPr>
          <p:sp>
            <p:nvSpPr>
              <p:cNvPr id="1357" name="Google Shape;1357;p6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 name="Google Shape;1360;p60"/>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4;p31">
            <a:extLst>
              <a:ext uri="{FF2B5EF4-FFF2-40B4-BE49-F238E27FC236}">
                <a16:creationId xmlns:a16="http://schemas.microsoft.com/office/drawing/2014/main" id="{41513974-D764-D11B-F7AB-7114071882F5}"/>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6" name="Google Shape;255;p31">
            <a:extLst>
              <a:ext uri="{FF2B5EF4-FFF2-40B4-BE49-F238E27FC236}">
                <a16:creationId xmlns:a16="http://schemas.microsoft.com/office/drawing/2014/main" id="{7FD7D831-3286-4840-AB5D-154C424790E6}"/>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4"/>
          <p:cNvSpPr/>
          <p:nvPr/>
        </p:nvSpPr>
        <p:spPr>
          <a:xfrm>
            <a:off x="4968525" y="802138"/>
            <a:ext cx="2514900" cy="121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1" name="Google Shape;331;p34"/>
          <p:cNvSpPr txBox="1">
            <a:spLocks noGrp="1"/>
          </p:cNvSpPr>
          <p:nvPr>
            <p:ph type="title"/>
          </p:nvPr>
        </p:nvSpPr>
        <p:spPr>
          <a:xfrm>
            <a:off x="4023825" y="2165813"/>
            <a:ext cx="4404300" cy="124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Problem Breakdown</a:t>
            </a:r>
          </a:p>
        </p:txBody>
      </p:sp>
      <p:sp>
        <p:nvSpPr>
          <p:cNvPr id="332" name="Google Shape;332;p34"/>
          <p:cNvSpPr txBox="1">
            <a:spLocks noGrp="1"/>
          </p:cNvSpPr>
          <p:nvPr>
            <p:ph type="title" idx="2"/>
          </p:nvPr>
        </p:nvSpPr>
        <p:spPr>
          <a:xfrm>
            <a:off x="4968525" y="987538"/>
            <a:ext cx="2514900" cy="8418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a:t>01.</a:t>
            </a:r>
            <a:endParaRPr/>
          </a:p>
        </p:txBody>
      </p:sp>
      <p:sp>
        <p:nvSpPr>
          <p:cNvPr id="333" name="Google Shape;333;p34"/>
          <p:cNvSpPr txBox="1">
            <a:spLocks noGrp="1"/>
          </p:cNvSpPr>
          <p:nvPr>
            <p:ph type="subTitle" idx="1"/>
          </p:nvPr>
        </p:nvSpPr>
        <p:spPr>
          <a:xfrm>
            <a:off x="4023825" y="3627963"/>
            <a:ext cx="44043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latin typeface="Times New Roman" panose="02020603050405020304" pitchFamily="18" charset="0"/>
                <a:cs typeface="Times New Roman" panose="02020603050405020304" pitchFamily="18" charset="0"/>
              </a:rPr>
              <a:t>What are the requirements of the problem statement?</a:t>
            </a:r>
            <a:endParaRPr dirty="0">
              <a:latin typeface="Times New Roman" panose="02020603050405020304" pitchFamily="18" charset="0"/>
              <a:cs typeface="Times New Roman" panose="02020603050405020304" pitchFamily="18" charset="0"/>
            </a:endParaRPr>
          </a:p>
        </p:txBody>
      </p:sp>
      <p:sp>
        <p:nvSpPr>
          <p:cNvPr id="334" name="Google Shape;334;p34"/>
          <p:cNvSpPr/>
          <p:nvPr/>
        </p:nvSpPr>
        <p:spPr>
          <a:xfrm>
            <a:off x="713100" y="1204063"/>
            <a:ext cx="1116333" cy="271432"/>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a:off x="2554052" y="1591665"/>
            <a:ext cx="806468" cy="275969"/>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208161" y="2532134"/>
            <a:ext cx="1009901" cy="336762"/>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a:off x="2241204" y="1204085"/>
            <a:ext cx="73800" cy="74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4"/>
          <p:cNvSpPr/>
          <p:nvPr/>
        </p:nvSpPr>
        <p:spPr>
          <a:xfrm>
            <a:off x="2541826" y="2447532"/>
            <a:ext cx="83700" cy="846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4"/>
          <p:cNvSpPr/>
          <p:nvPr/>
        </p:nvSpPr>
        <p:spPr>
          <a:xfrm rot="10800000">
            <a:off x="2315001" y="3184774"/>
            <a:ext cx="1284573" cy="340939"/>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982656" y="3329751"/>
            <a:ext cx="50400" cy="51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4"/>
          <p:cNvSpPr/>
          <p:nvPr/>
        </p:nvSpPr>
        <p:spPr>
          <a:xfrm>
            <a:off x="1075050" y="3813913"/>
            <a:ext cx="1116333" cy="271432"/>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4"/>
          <p:cNvSpPr txBox="1"/>
          <p:nvPr/>
        </p:nvSpPr>
        <p:spPr>
          <a:xfrm>
            <a:off x="5806486" y="105563"/>
            <a:ext cx="2678400" cy="28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chemeClr val="dk1"/>
                </a:solidFill>
                <a:latin typeface="Nunito"/>
                <a:ea typeface="Nunito"/>
                <a:cs typeface="Nunito"/>
                <a:sym typeface="Nunito"/>
              </a:rPr>
              <a:t>한국 미니멀리스트 스타일의 피치 데크</a:t>
            </a:r>
            <a:endParaRPr sz="1100">
              <a:solidFill>
                <a:schemeClr val="dk1"/>
              </a:solidFill>
              <a:latin typeface="Nunito"/>
              <a:ea typeface="Nunito"/>
              <a:cs typeface="Nunito"/>
              <a:sym typeface="Nunito"/>
            </a:endParaRPr>
          </a:p>
        </p:txBody>
      </p:sp>
      <p:grpSp>
        <p:nvGrpSpPr>
          <p:cNvPr id="343" name="Google Shape;343;p34"/>
          <p:cNvGrpSpPr/>
          <p:nvPr/>
        </p:nvGrpSpPr>
        <p:grpSpPr>
          <a:xfrm>
            <a:off x="4887442" y="162470"/>
            <a:ext cx="764096" cy="175985"/>
            <a:chOff x="4917734" y="191707"/>
            <a:chExt cx="764096" cy="175985"/>
          </a:xfrm>
        </p:grpSpPr>
        <p:grpSp>
          <p:nvGrpSpPr>
            <p:cNvPr id="344" name="Google Shape;344;p34"/>
            <p:cNvGrpSpPr/>
            <p:nvPr/>
          </p:nvGrpSpPr>
          <p:grpSpPr>
            <a:xfrm>
              <a:off x="4917734" y="191707"/>
              <a:ext cx="175994" cy="175985"/>
              <a:chOff x="266768" y="1721375"/>
              <a:chExt cx="397907" cy="397887"/>
            </a:xfrm>
          </p:grpSpPr>
          <p:sp>
            <p:nvSpPr>
              <p:cNvPr id="345" name="Google Shape;345;p3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34"/>
            <p:cNvGrpSpPr/>
            <p:nvPr/>
          </p:nvGrpSpPr>
          <p:grpSpPr>
            <a:xfrm>
              <a:off x="5211543" y="191707"/>
              <a:ext cx="175976" cy="175985"/>
              <a:chOff x="864491" y="1723250"/>
              <a:chExt cx="397866" cy="397887"/>
            </a:xfrm>
          </p:grpSpPr>
          <p:sp>
            <p:nvSpPr>
              <p:cNvPr id="348" name="Google Shape;348;p3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34"/>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5;p31">
            <a:extLst>
              <a:ext uri="{FF2B5EF4-FFF2-40B4-BE49-F238E27FC236}">
                <a16:creationId xmlns:a16="http://schemas.microsoft.com/office/drawing/2014/main" id="{9127247B-BFFD-D9EC-F331-B2C9249E82A6}"/>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8"/>
          <p:cNvSpPr txBox="1">
            <a:spLocks noGrp="1"/>
          </p:cNvSpPr>
          <p:nvPr>
            <p:ph type="title"/>
          </p:nvPr>
        </p:nvSpPr>
        <p:spPr>
          <a:xfrm>
            <a:off x="720000" y="779525"/>
            <a:ext cx="4294800" cy="89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a:t>
            </a:r>
            <a:endParaRPr dirty="0"/>
          </a:p>
        </p:txBody>
      </p:sp>
      <p:sp>
        <p:nvSpPr>
          <p:cNvPr id="431" name="Google Shape;431;p38"/>
          <p:cNvSpPr txBox="1">
            <a:spLocks noGrp="1"/>
          </p:cNvSpPr>
          <p:nvPr>
            <p:ph type="body" idx="1"/>
          </p:nvPr>
        </p:nvSpPr>
        <p:spPr>
          <a:xfrm>
            <a:off x="720000" y="1813209"/>
            <a:ext cx="4294800" cy="261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Build a prediction model in order to predict which machine / component will possibly fail before it actually fails.</a:t>
            </a:r>
          </a:p>
          <a:p>
            <a:pPr marL="0" lvl="0" indent="0" algn="l" rtl="0">
              <a:spcBef>
                <a:spcPts val="0"/>
              </a:spcBef>
              <a:spcAft>
                <a:spcPts val="0"/>
              </a:spcAft>
              <a:buNone/>
            </a:pPr>
            <a:endParaRPr lang="en-US"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n-US" dirty="0">
              <a:solidFill>
                <a:schemeClr val="dk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dirty="0">
                <a:solidFill>
                  <a:schemeClr val="dk1"/>
                </a:solidFill>
                <a:latin typeface="Times New Roman" panose="02020603050405020304" pitchFamily="18" charset="0"/>
                <a:cs typeface="Times New Roman" panose="02020603050405020304" pitchFamily="18" charset="0"/>
              </a:rPr>
              <a:t>This requires us to take into account the different categories and variables to construct a model.</a:t>
            </a:r>
          </a:p>
        </p:txBody>
      </p:sp>
      <p:sp>
        <p:nvSpPr>
          <p:cNvPr id="432" name="Google Shape;432;p38"/>
          <p:cNvSpPr/>
          <p:nvPr/>
        </p:nvSpPr>
        <p:spPr>
          <a:xfrm>
            <a:off x="6216178" y="953487"/>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5204699" y="1979175"/>
            <a:ext cx="758876" cy="259684"/>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6514646" y="2511795"/>
            <a:ext cx="950305" cy="316889"/>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7654153" y="953508"/>
            <a:ext cx="69300" cy="696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6137269" y="2828683"/>
            <a:ext cx="78900" cy="795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rot="10800000">
            <a:off x="7084399" y="3238659"/>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5903435" y="3369037"/>
            <a:ext cx="47400" cy="48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p:cNvSpPr/>
          <p:nvPr/>
        </p:nvSpPr>
        <p:spPr>
          <a:xfrm>
            <a:off x="5204705" y="3757115"/>
            <a:ext cx="1050456" cy="255414"/>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rot="10800000">
            <a:off x="7084399" y="1780984"/>
            <a:ext cx="1208806" cy="320831"/>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38"/>
          <p:cNvGrpSpPr/>
          <p:nvPr/>
        </p:nvGrpSpPr>
        <p:grpSpPr>
          <a:xfrm>
            <a:off x="4887442" y="162470"/>
            <a:ext cx="764096" cy="175985"/>
            <a:chOff x="4917734" y="191707"/>
            <a:chExt cx="764096" cy="175985"/>
          </a:xfrm>
        </p:grpSpPr>
        <p:grpSp>
          <p:nvGrpSpPr>
            <p:cNvPr id="443" name="Google Shape;443;p38"/>
            <p:cNvGrpSpPr/>
            <p:nvPr/>
          </p:nvGrpSpPr>
          <p:grpSpPr>
            <a:xfrm>
              <a:off x="4917734" y="191707"/>
              <a:ext cx="175994" cy="175985"/>
              <a:chOff x="266768" y="1721375"/>
              <a:chExt cx="397907" cy="397887"/>
            </a:xfrm>
          </p:grpSpPr>
          <p:sp>
            <p:nvSpPr>
              <p:cNvPr id="444" name="Google Shape;444;p3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38"/>
            <p:cNvGrpSpPr/>
            <p:nvPr/>
          </p:nvGrpSpPr>
          <p:grpSpPr>
            <a:xfrm>
              <a:off x="5211543" y="191707"/>
              <a:ext cx="175976" cy="175985"/>
              <a:chOff x="864491" y="1723250"/>
              <a:chExt cx="397866" cy="397887"/>
            </a:xfrm>
          </p:grpSpPr>
          <p:sp>
            <p:nvSpPr>
              <p:cNvPr id="447" name="Google Shape;447;p3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38"/>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54;p31">
            <a:extLst>
              <a:ext uri="{FF2B5EF4-FFF2-40B4-BE49-F238E27FC236}">
                <a16:creationId xmlns:a16="http://schemas.microsoft.com/office/drawing/2014/main" id="{23F1A21D-4E7B-4EDA-5FFC-1DB22B49A85E}"/>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8" name="Google Shape;255;p31">
            <a:extLst>
              <a:ext uri="{FF2B5EF4-FFF2-40B4-BE49-F238E27FC236}">
                <a16:creationId xmlns:a16="http://schemas.microsoft.com/office/drawing/2014/main" id="{2C080FFA-006E-2DA7-57D2-7F6D9C2DBDD7}"/>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4"/>
          <p:cNvSpPr/>
          <p:nvPr/>
        </p:nvSpPr>
        <p:spPr>
          <a:xfrm>
            <a:off x="4968525" y="802138"/>
            <a:ext cx="2514900" cy="121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31" name="Google Shape;331;p34"/>
          <p:cNvSpPr txBox="1">
            <a:spLocks noGrp="1"/>
          </p:cNvSpPr>
          <p:nvPr>
            <p:ph type="title"/>
          </p:nvPr>
        </p:nvSpPr>
        <p:spPr>
          <a:xfrm>
            <a:off x="4199819" y="2205608"/>
            <a:ext cx="4404300" cy="124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4000" dirty="0"/>
              <a:t>Data Manipulation &amp; Exploration</a:t>
            </a:r>
          </a:p>
        </p:txBody>
      </p:sp>
      <p:sp>
        <p:nvSpPr>
          <p:cNvPr id="332" name="Google Shape;332;p34"/>
          <p:cNvSpPr txBox="1">
            <a:spLocks noGrp="1"/>
          </p:cNvSpPr>
          <p:nvPr>
            <p:ph type="title" idx="2"/>
          </p:nvPr>
        </p:nvSpPr>
        <p:spPr>
          <a:xfrm>
            <a:off x="4968525" y="987538"/>
            <a:ext cx="2514900" cy="841800"/>
          </a:xfrm>
          <a:prstGeom prst="rect">
            <a:avLst/>
          </a:prstGeom>
        </p:spPr>
        <p:txBody>
          <a:bodyPr spcFirstLastPara="1" wrap="square" lIns="91425" tIns="0" rIns="91425" bIns="91425" anchor="ctr" anchorCtr="0">
            <a:noAutofit/>
          </a:bodyPr>
          <a:lstStyle/>
          <a:p>
            <a:pPr marL="0" lvl="0" indent="0" algn="ctr" rtl="0">
              <a:spcBef>
                <a:spcPts val="0"/>
              </a:spcBef>
              <a:spcAft>
                <a:spcPts val="0"/>
              </a:spcAft>
              <a:buNone/>
            </a:pPr>
            <a:r>
              <a:rPr lang="en" dirty="0"/>
              <a:t>02.</a:t>
            </a:r>
            <a:endParaRPr dirty="0"/>
          </a:p>
        </p:txBody>
      </p:sp>
      <p:sp>
        <p:nvSpPr>
          <p:cNvPr id="333" name="Google Shape;333;p34"/>
          <p:cNvSpPr txBox="1">
            <a:spLocks noGrp="1"/>
          </p:cNvSpPr>
          <p:nvPr>
            <p:ph type="subTitle" idx="1"/>
          </p:nvPr>
        </p:nvSpPr>
        <p:spPr>
          <a:xfrm>
            <a:off x="4023825" y="3799262"/>
            <a:ext cx="44043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latin typeface="Times New Roman" panose="02020603050405020304" pitchFamily="18" charset="0"/>
                <a:cs typeface="Times New Roman" panose="02020603050405020304" pitchFamily="18" charset="0"/>
              </a:rPr>
              <a:t>Data Cleaning, Feature Engineering and Exploratory Data Analysis (EDA) </a:t>
            </a:r>
            <a:endParaRPr dirty="0">
              <a:latin typeface="Times New Roman" panose="02020603050405020304" pitchFamily="18" charset="0"/>
              <a:cs typeface="Times New Roman" panose="02020603050405020304" pitchFamily="18" charset="0"/>
            </a:endParaRPr>
          </a:p>
        </p:txBody>
      </p:sp>
      <p:sp>
        <p:nvSpPr>
          <p:cNvPr id="334" name="Google Shape;334;p34"/>
          <p:cNvSpPr/>
          <p:nvPr/>
        </p:nvSpPr>
        <p:spPr>
          <a:xfrm>
            <a:off x="713100" y="1204063"/>
            <a:ext cx="1116333" cy="271432"/>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4"/>
          <p:cNvSpPr/>
          <p:nvPr/>
        </p:nvSpPr>
        <p:spPr>
          <a:xfrm>
            <a:off x="2554052" y="1591665"/>
            <a:ext cx="806468" cy="275969"/>
          </a:xfrm>
          <a:custGeom>
            <a:avLst/>
            <a:gdLst/>
            <a:ahLst/>
            <a:cxnLst/>
            <a:rect l="l" t="t" r="r" b="b"/>
            <a:pathLst>
              <a:path w="27195" h="9306" extrusionOk="0">
                <a:moveTo>
                  <a:pt x="5913" y="0"/>
                </a:moveTo>
                <a:cubicBezTo>
                  <a:pt x="4931" y="0"/>
                  <a:pt x="4135" y="753"/>
                  <a:pt x="4135" y="1670"/>
                </a:cubicBezTo>
                <a:lnTo>
                  <a:pt x="4135" y="1942"/>
                </a:lnTo>
                <a:cubicBezTo>
                  <a:pt x="4135" y="2913"/>
                  <a:pt x="4986" y="3709"/>
                  <a:pt x="6033" y="3709"/>
                </a:cubicBezTo>
                <a:lnTo>
                  <a:pt x="7833" y="3709"/>
                </a:lnTo>
                <a:cubicBezTo>
                  <a:pt x="8378" y="3709"/>
                  <a:pt x="8814" y="4102"/>
                  <a:pt x="8814" y="4571"/>
                </a:cubicBezTo>
                <a:cubicBezTo>
                  <a:pt x="8814" y="5149"/>
                  <a:pt x="8291" y="5618"/>
                  <a:pt x="7636" y="5618"/>
                </a:cubicBezTo>
                <a:lnTo>
                  <a:pt x="1976" y="5618"/>
                </a:lnTo>
                <a:cubicBezTo>
                  <a:pt x="885" y="5618"/>
                  <a:pt x="1" y="6447"/>
                  <a:pt x="1" y="7461"/>
                </a:cubicBezTo>
                <a:cubicBezTo>
                  <a:pt x="1" y="8476"/>
                  <a:pt x="885" y="9305"/>
                  <a:pt x="1976" y="9305"/>
                </a:cubicBezTo>
                <a:lnTo>
                  <a:pt x="24816" y="9305"/>
                </a:lnTo>
                <a:cubicBezTo>
                  <a:pt x="26125" y="9305"/>
                  <a:pt x="27194" y="8312"/>
                  <a:pt x="27194" y="7102"/>
                </a:cubicBezTo>
                <a:cubicBezTo>
                  <a:pt x="27194" y="5902"/>
                  <a:pt x="26158" y="4942"/>
                  <a:pt x="24882" y="4942"/>
                </a:cubicBezTo>
                <a:lnTo>
                  <a:pt x="19177" y="4942"/>
                </a:lnTo>
                <a:cubicBezTo>
                  <a:pt x="18926" y="4942"/>
                  <a:pt x="18718" y="5149"/>
                  <a:pt x="18718" y="5400"/>
                </a:cubicBezTo>
                <a:cubicBezTo>
                  <a:pt x="18718" y="5651"/>
                  <a:pt x="18926" y="5847"/>
                  <a:pt x="19177" y="5847"/>
                </a:cubicBezTo>
                <a:lnTo>
                  <a:pt x="24882" y="5847"/>
                </a:lnTo>
                <a:cubicBezTo>
                  <a:pt x="25645" y="5847"/>
                  <a:pt x="26278" y="6414"/>
                  <a:pt x="26278" y="7102"/>
                </a:cubicBezTo>
                <a:cubicBezTo>
                  <a:pt x="26278" y="7810"/>
                  <a:pt x="25624" y="8399"/>
                  <a:pt x="24816" y="8399"/>
                </a:cubicBezTo>
                <a:lnTo>
                  <a:pt x="1976" y="8399"/>
                </a:lnTo>
                <a:cubicBezTo>
                  <a:pt x="1387" y="8399"/>
                  <a:pt x="907" y="7974"/>
                  <a:pt x="907" y="7461"/>
                </a:cubicBezTo>
                <a:cubicBezTo>
                  <a:pt x="907" y="6949"/>
                  <a:pt x="1387" y="6535"/>
                  <a:pt x="1976" y="6535"/>
                </a:cubicBezTo>
                <a:lnTo>
                  <a:pt x="7636" y="6535"/>
                </a:lnTo>
                <a:cubicBezTo>
                  <a:pt x="8792" y="6535"/>
                  <a:pt x="9731" y="5651"/>
                  <a:pt x="9731" y="4571"/>
                </a:cubicBezTo>
                <a:cubicBezTo>
                  <a:pt x="9731" y="3600"/>
                  <a:pt x="8880" y="2804"/>
                  <a:pt x="7833" y="2804"/>
                </a:cubicBezTo>
                <a:lnTo>
                  <a:pt x="6033" y="2804"/>
                </a:lnTo>
                <a:cubicBezTo>
                  <a:pt x="5488" y="2804"/>
                  <a:pt x="5052" y="2411"/>
                  <a:pt x="5052" y="1942"/>
                </a:cubicBezTo>
                <a:lnTo>
                  <a:pt x="5052" y="1670"/>
                </a:lnTo>
                <a:cubicBezTo>
                  <a:pt x="5052" y="1255"/>
                  <a:pt x="5433" y="917"/>
                  <a:pt x="5913" y="917"/>
                </a:cubicBezTo>
                <a:lnTo>
                  <a:pt x="19537" y="917"/>
                </a:lnTo>
                <a:cubicBezTo>
                  <a:pt x="19787" y="917"/>
                  <a:pt x="19995" y="710"/>
                  <a:pt x="19995" y="459"/>
                </a:cubicBezTo>
                <a:cubicBezTo>
                  <a:pt x="19995" y="208"/>
                  <a:pt x="19787" y="0"/>
                  <a:pt x="1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4"/>
          <p:cNvSpPr/>
          <p:nvPr/>
        </p:nvSpPr>
        <p:spPr>
          <a:xfrm>
            <a:off x="208161" y="2532134"/>
            <a:ext cx="1009901" cy="336762"/>
          </a:xfrm>
          <a:custGeom>
            <a:avLst/>
            <a:gdLst/>
            <a:ahLst/>
            <a:cxnLst/>
            <a:rect l="l" t="t" r="r" b="b"/>
            <a:pathLst>
              <a:path w="34055" h="11356" extrusionOk="0">
                <a:moveTo>
                  <a:pt x="2880" y="0"/>
                </a:moveTo>
                <a:cubicBezTo>
                  <a:pt x="1288" y="0"/>
                  <a:pt x="1" y="1178"/>
                  <a:pt x="1" y="2640"/>
                </a:cubicBezTo>
                <a:cubicBezTo>
                  <a:pt x="1" y="4058"/>
                  <a:pt x="1256" y="5214"/>
                  <a:pt x="2805" y="5214"/>
                </a:cubicBezTo>
                <a:lnTo>
                  <a:pt x="9992" y="5214"/>
                </a:lnTo>
                <a:cubicBezTo>
                  <a:pt x="10244" y="5214"/>
                  <a:pt x="10450" y="5008"/>
                  <a:pt x="10450" y="4756"/>
                </a:cubicBezTo>
                <a:cubicBezTo>
                  <a:pt x="10450" y="4506"/>
                  <a:pt x="10244" y="4298"/>
                  <a:pt x="9992" y="4298"/>
                </a:cubicBezTo>
                <a:lnTo>
                  <a:pt x="2805" y="4298"/>
                </a:lnTo>
                <a:cubicBezTo>
                  <a:pt x="1757" y="4298"/>
                  <a:pt x="917" y="3556"/>
                  <a:pt x="917" y="2640"/>
                </a:cubicBezTo>
                <a:cubicBezTo>
                  <a:pt x="917" y="1692"/>
                  <a:pt x="1790" y="906"/>
                  <a:pt x="2880" y="906"/>
                </a:cubicBezTo>
                <a:lnTo>
                  <a:pt x="31677" y="906"/>
                </a:lnTo>
                <a:cubicBezTo>
                  <a:pt x="32484" y="906"/>
                  <a:pt x="33138" y="1484"/>
                  <a:pt x="33138" y="2182"/>
                </a:cubicBezTo>
                <a:cubicBezTo>
                  <a:pt x="33138" y="2891"/>
                  <a:pt x="32484" y="3459"/>
                  <a:pt x="31677" y="3459"/>
                </a:cubicBezTo>
                <a:lnTo>
                  <a:pt x="24543" y="3459"/>
                </a:lnTo>
                <a:cubicBezTo>
                  <a:pt x="23147" y="3459"/>
                  <a:pt x="22024" y="4494"/>
                  <a:pt x="22024" y="5782"/>
                </a:cubicBezTo>
                <a:cubicBezTo>
                  <a:pt x="22024" y="6938"/>
                  <a:pt x="23038" y="7876"/>
                  <a:pt x="24293" y="7876"/>
                </a:cubicBezTo>
                <a:lnTo>
                  <a:pt x="26562" y="7876"/>
                </a:lnTo>
                <a:cubicBezTo>
                  <a:pt x="27314" y="7876"/>
                  <a:pt x="27925" y="8411"/>
                  <a:pt x="27925" y="9054"/>
                </a:cubicBezTo>
                <a:lnTo>
                  <a:pt x="27925" y="9403"/>
                </a:lnTo>
                <a:cubicBezTo>
                  <a:pt x="27925" y="9981"/>
                  <a:pt x="27379" y="10450"/>
                  <a:pt x="26714" y="10450"/>
                </a:cubicBezTo>
                <a:lnTo>
                  <a:pt x="9534" y="10450"/>
                </a:lnTo>
                <a:cubicBezTo>
                  <a:pt x="9284" y="10450"/>
                  <a:pt x="9076" y="10646"/>
                  <a:pt x="9076" y="10898"/>
                </a:cubicBezTo>
                <a:cubicBezTo>
                  <a:pt x="9076" y="11148"/>
                  <a:pt x="9284" y="11356"/>
                  <a:pt x="9534" y="11356"/>
                </a:cubicBezTo>
                <a:lnTo>
                  <a:pt x="26714" y="11356"/>
                </a:lnTo>
                <a:cubicBezTo>
                  <a:pt x="27881" y="11356"/>
                  <a:pt x="28830" y="10483"/>
                  <a:pt x="28830" y="9403"/>
                </a:cubicBezTo>
                <a:lnTo>
                  <a:pt x="28830" y="9054"/>
                </a:lnTo>
                <a:cubicBezTo>
                  <a:pt x="28830" y="7898"/>
                  <a:pt x="27815" y="6960"/>
                  <a:pt x="26562" y="6960"/>
                </a:cubicBezTo>
                <a:lnTo>
                  <a:pt x="24293" y="6960"/>
                </a:lnTo>
                <a:cubicBezTo>
                  <a:pt x="23540" y="6960"/>
                  <a:pt x="22929" y="6436"/>
                  <a:pt x="22929" y="5782"/>
                </a:cubicBezTo>
                <a:cubicBezTo>
                  <a:pt x="22929" y="5008"/>
                  <a:pt x="23660" y="4375"/>
                  <a:pt x="24543" y="4375"/>
                </a:cubicBezTo>
                <a:lnTo>
                  <a:pt x="31677" y="4375"/>
                </a:lnTo>
                <a:cubicBezTo>
                  <a:pt x="32986" y="4375"/>
                  <a:pt x="34055" y="3393"/>
                  <a:pt x="34055" y="2182"/>
                </a:cubicBezTo>
                <a:cubicBezTo>
                  <a:pt x="34055" y="982"/>
                  <a:pt x="32986" y="0"/>
                  <a:pt x="31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4"/>
          <p:cNvSpPr/>
          <p:nvPr/>
        </p:nvSpPr>
        <p:spPr>
          <a:xfrm>
            <a:off x="2241204" y="1204085"/>
            <a:ext cx="73800" cy="74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4"/>
          <p:cNvSpPr/>
          <p:nvPr/>
        </p:nvSpPr>
        <p:spPr>
          <a:xfrm>
            <a:off x="2541826" y="2447532"/>
            <a:ext cx="83700" cy="846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4"/>
          <p:cNvSpPr/>
          <p:nvPr/>
        </p:nvSpPr>
        <p:spPr>
          <a:xfrm rot="10800000">
            <a:off x="2315001" y="3184774"/>
            <a:ext cx="1284573" cy="340939"/>
          </a:xfrm>
          <a:custGeom>
            <a:avLst/>
            <a:gdLst/>
            <a:ahLst/>
            <a:cxnLst/>
            <a:rect l="l" t="t" r="r" b="b"/>
            <a:pathLst>
              <a:path w="42093" h="11171" extrusionOk="0">
                <a:moveTo>
                  <a:pt x="16503" y="1"/>
                </a:moveTo>
                <a:cubicBezTo>
                  <a:pt x="15009" y="1"/>
                  <a:pt x="13776" y="1223"/>
                  <a:pt x="13776" y="2728"/>
                </a:cubicBezTo>
                <a:cubicBezTo>
                  <a:pt x="13776" y="3906"/>
                  <a:pt x="14736" y="4866"/>
                  <a:pt x="15925" y="4866"/>
                </a:cubicBezTo>
                <a:lnTo>
                  <a:pt x="19296" y="4866"/>
                </a:lnTo>
                <a:cubicBezTo>
                  <a:pt x="19972" y="4866"/>
                  <a:pt x="20517" y="5423"/>
                  <a:pt x="20517" y="6099"/>
                </a:cubicBezTo>
                <a:cubicBezTo>
                  <a:pt x="20517" y="6753"/>
                  <a:pt x="19983" y="7287"/>
                  <a:pt x="19329" y="7287"/>
                </a:cubicBezTo>
                <a:lnTo>
                  <a:pt x="1942" y="7287"/>
                </a:lnTo>
                <a:cubicBezTo>
                  <a:pt x="873" y="7287"/>
                  <a:pt x="0" y="8160"/>
                  <a:pt x="0" y="9229"/>
                </a:cubicBezTo>
                <a:cubicBezTo>
                  <a:pt x="0" y="10298"/>
                  <a:pt x="873" y="11170"/>
                  <a:pt x="1942" y="11170"/>
                </a:cubicBezTo>
                <a:lnTo>
                  <a:pt x="16285" y="11170"/>
                </a:lnTo>
                <a:cubicBezTo>
                  <a:pt x="16536" y="11170"/>
                  <a:pt x="16743" y="10964"/>
                  <a:pt x="16743" y="10712"/>
                </a:cubicBezTo>
                <a:cubicBezTo>
                  <a:pt x="16743" y="10462"/>
                  <a:pt x="16536" y="10254"/>
                  <a:pt x="16285" y="10254"/>
                </a:cubicBezTo>
                <a:lnTo>
                  <a:pt x="1942" y="10254"/>
                </a:lnTo>
                <a:cubicBezTo>
                  <a:pt x="1375" y="10254"/>
                  <a:pt x="916" y="9796"/>
                  <a:pt x="916" y="9229"/>
                </a:cubicBezTo>
                <a:cubicBezTo>
                  <a:pt x="916" y="8662"/>
                  <a:pt x="1375" y="8204"/>
                  <a:pt x="1942" y="8204"/>
                </a:cubicBezTo>
                <a:lnTo>
                  <a:pt x="19329" y="8204"/>
                </a:lnTo>
                <a:cubicBezTo>
                  <a:pt x="20485" y="8204"/>
                  <a:pt x="21433" y="7255"/>
                  <a:pt x="21433" y="6099"/>
                </a:cubicBezTo>
                <a:cubicBezTo>
                  <a:pt x="21433" y="4921"/>
                  <a:pt x="20474" y="3950"/>
                  <a:pt x="19296" y="3950"/>
                </a:cubicBezTo>
                <a:lnTo>
                  <a:pt x="15925" y="3950"/>
                </a:lnTo>
                <a:cubicBezTo>
                  <a:pt x="15249" y="3950"/>
                  <a:pt x="14692" y="3404"/>
                  <a:pt x="14692" y="2728"/>
                </a:cubicBezTo>
                <a:cubicBezTo>
                  <a:pt x="14692" y="1724"/>
                  <a:pt x="15511" y="907"/>
                  <a:pt x="16503" y="907"/>
                </a:cubicBezTo>
                <a:lnTo>
                  <a:pt x="41635" y="907"/>
                </a:lnTo>
                <a:cubicBezTo>
                  <a:pt x="41896" y="907"/>
                  <a:pt x="42093" y="710"/>
                  <a:pt x="42093" y="459"/>
                </a:cubicBezTo>
                <a:cubicBezTo>
                  <a:pt x="42093" y="197"/>
                  <a:pt x="41896" y="1"/>
                  <a:pt x="4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4"/>
          <p:cNvSpPr/>
          <p:nvPr/>
        </p:nvSpPr>
        <p:spPr>
          <a:xfrm>
            <a:off x="982656" y="3329751"/>
            <a:ext cx="50400" cy="51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4"/>
          <p:cNvSpPr/>
          <p:nvPr/>
        </p:nvSpPr>
        <p:spPr>
          <a:xfrm>
            <a:off x="1075050" y="3813913"/>
            <a:ext cx="1116333" cy="271432"/>
          </a:xfrm>
          <a:custGeom>
            <a:avLst/>
            <a:gdLst/>
            <a:ahLst/>
            <a:cxnLst/>
            <a:rect l="l" t="t" r="r" b="b"/>
            <a:pathLst>
              <a:path w="37644" h="9153" extrusionOk="0">
                <a:moveTo>
                  <a:pt x="5335" y="1"/>
                </a:moveTo>
                <a:cubicBezTo>
                  <a:pt x="4473" y="1"/>
                  <a:pt x="3786" y="732"/>
                  <a:pt x="3786" y="1637"/>
                </a:cubicBezTo>
                <a:cubicBezTo>
                  <a:pt x="3786" y="2793"/>
                  <a:pt x="4669" y="3743"/>
                  <a:pt x="5772" y="3743"/>
                </a:cubicBezTo>
                <a:lnTo>
                  <a:pt x="13036" y="3743"/>
                </a:lnTo>
                <a:cubicBezTo>
                  <a:pt x="13308" y="3743"/>
                  <a:pt x="13526" y="3993"/>
                  <a:pt x="13526" y="4298"/>
                </a:cubicBezTo>
                <a:cubicBezTo>
                  <a:pt x="13526" y="4833"/>
                  <a:pt x="13145" y="5258"/>
                  <a:pt x="12676" y="5258"/>
                </a:cubicBezTo>
                <a:lnTo>
                  <a:pt x="1910" y="5258"/>
                </a:lnTo>
                <a:cubicBezTo>
                  <a:pt x="852" y="5258"/>
                  <a:pt x="1" y="6164"/>
                  <a:pt x="1" y="7287"/>
                </a:cubicBezTo>
                <a:cubicBezTo>
                  <a:pt x="1" y="8312"/>
                  <a:pt x="786" y="9153"/>
                  <a:pt x="1768" y="9153"/>
                </a:cubicBezTo>
                <a:lnTo>
                  <a:pt x="20682" y="9153"/>
                </a:lnTo>
                <a:cubicBezTo>
                  <a:pt x="20933" y="9153"/>
                  <a:pt x="21130" y="8945"/>
                  <a:pt x="21130" y="8695"/>
                </a:cubicBezTo>
                <a:cubicBezTo>
                  <a:pt x="21130" y="8443"/>
                  <a:pt x="20933" y="8237"/>
                  <a:pt x="20682" y="8237"/>
                </a:cubicBezTo>
                <a:lnTo>
                  <a:pt x="1768" y="8237"/>
                </a:lnTo>
                <a:cubicBezTo>
                  <a:pt x="1299" y="8237"/>
                  <a:pt x="917" y="7811"/>
                  <a:pt x="917" y="7287"/>
                </a:cubicBezTo>
                <a:cubicBezTo>
                  <a:pt x="917" y="6666"/>
                  <a:pt x="1365" y="6175"/>
                  <a:pt x="1910" y="6175"/>
                </a:cubicBezTo>
                <a:lnTo>
                  <a:pt x="12676" y="6175"/>
                </a:lnTo>
                <a:cubicBezTo>
                  <a:pt x="13647" y="6175"/>
                  <a:pt x="14443" y="5335"/>
                  <a:pt x="14443" y="4298"/>
                </a:cubicBezTo>
                <a:cubicBezTo>
                  <a:pt x="14443" y="3491"/>
                  <a:pt x="13810" y="2826"/>
                  <a:pt x="13036" y="2826"/>
                </a:cubicBezTo>
                <a:lnTo>
                  <a:pt x="5772" y="2826"/>
                </a:lnTo>
                <a:cubicBezTo>
                  <a:pt x="5171" y="2826"/>
                  <a:pt x="4691" y="2291"/>
                  <a:pt x="4691" y="1637"/>
                </a:cubicBezTo>
                <a:cubicBezTo>
                  <a:pt x="4691" y="1234"/>
                  <a:pt x="4975" y="907"/>
                  <a:pt x="5335" y="907"/>
                </a:cubicBezTo>
                <a:lnTo>
                  <a:pt x="27445" y="907"/>
                </a:lnTo>
                <a:cubicBezTo>
                  <a:pt x="27794" y="907"/>
                  <a:pt x="28077" y="1234"/>
                  <a:pt x="28077" y="1637"/>
                </a:cubicBezTo>
                <a:cubicBezTo>
                  <a:pt x="28077" y="2291"/>
                  <a:pt x="27597" y="2826"/>
                  <a:pt x="27008" y="2826"/>
                </a:cubicBezTo>
                <a:lnTo>
                  <a:pt x="20573" y="2826"/>
                </a:lnTo>
                <a:cubicBezTo>
                  <a:pt x="19657" y="2826"/>
                  <a:pt x="18915" y="3612"/>
                  <a:pt x="18915" y="4572"/>
                </a:cubicBezTo>
                <a:cubicBezTo>
                  <a:pt x="18915" y="5280"/>
                  <a:pt x="19460" y="5859"/>
                  <a:pt x="20137" y="5859"/>
                </a:cubicBezTo>
                <a:lnTo>
                  <a:pt x="37186" y="5859"/>
                </a:lnTo>
                <a:cubicBezTo>
                  <a:pt x="37436" y="5859"/>
                  <a:pt x="37644" y="5651"/>
                  <a:pt x="37644" y="5400"/>
                </a:cubicBezTo>
                <a:cubicBezTo>
                  <a:pt x="37644" y="5149"/>
                  <a:pt x="37436" y="4942"/>
                  <a:pt x="37186" y="4942"/>
                </a:cubicBezTo>
                <a:lnTo>
                  <a:pt x="20137" y="4942"/>
                </a:lnTo>
                <a:cubicBezTo>
                  <a:pt x="19962" y="4942"/>
                  <a:pt x="19821" y="4778"/>
                  <a:pt x="19821" y="4572"/>
                </a:cubicBezTo>
                <a:cubicBezTo>
                  <a:pt x="19821" y="4113"/>
                  <a:pt x="20158" y="3743"/>
                  <a:pt x="20573" y="3743"/>
                </a:cubicBezTo>
                <a:lnTo>
                  <a:pt x="27008" y="3743"/>
                </a:lnTo>
                <a:cubicBezTo>
                  <a:pt x="28099" y="3743"/>
                  <a:pt x="28994" y="2793"/>
                  <a:pt x="28994" y="1637"/>
                </a:cubicBezTo>
                <a:cubicBezTo>
                  <a:pt x="28994" y="732"/>
                  <a:pt x="28296" y="1"/>
                  <a:pt x="27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34"/>
          <p:cNvGrpSpPr/>
          <p:nvPr/>
        </p:nvGrpSpPr>
        <p:grpSpPr>
          <a:xfrm>
            <a:off x="4887442" y="162470"/>
            <a:ext cx="764096" cy="175985"/>
            <a:chOff x="4917734" y="191707"/>
            <a:chExt cx="764096" cy="175985"/>
          </a:xfrm>
        </p:grpSpPr>
        <p:grpSp>
          <p:nvGrpSpPr>
            <p:cNvPr id="344" name="Google Shape;344;p34"/>
            <p:cNvGrpSpPr/>
            <p:nvPr/>
          </p:nvGrpSpPr>
          <p:grpSpPr>
            <a:xfrm>
              <a:off x="4917734" y="191707"/>
              <a:ext cx="175994" cy="175985"/>
              <a:chOff x="266768" y="1721375"/>
              <a:chExt cx="397907" cy="397887"/>
            </a:xfrm>
          </p:grpSpPr>
          <p:sp>
            <p:nvSpPr>
              <p:cNvPr id="345" name="Google Shape;345;p3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34"/>
            <p:cNvGrpSpPr/>
            <p:nvPr/>
          </p:nvGrpSpPr>
          <p:grpSpPr>
            <a:xfrm>
              <a:off x="5211543" y="191707"/>
              <a:ext cx="175976" cy="175985"/>
              <a:chOff x="864491" y="1723250"/>
              <a:chExt cx="397866" cy="397887"/>
            </a:xfrm>
          </p:grpSpPr>
          <p:sp>
            <p:nvSpPr>
              <p:cNvPr id="348" name="Google Shape;348;p3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34"/>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5;p31">
            <a:extLst>
              <a:ext uri="{FF2B5EF4-FFF2-40B4-BE49-F238E27FC236}">
                <a16:creationId xmlns:a16="http://schemas.microsoft.com/office/drawing/2014/main" id="{9127247B-BFFD-D9EC-F331-B2C9249E82A6}"/>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
        <p:nvSpPr>
          <p:cNvPr id="27" name="Google Shape;254;p31">
            <a:extLst>
              <a:ext uri="{FF2B5EF4-FFF2-40B4-BE49-F238E27FC236}">
                <a16:creationId xmlns:a16="http://schemas.microsoft.com/office/drawing/2014/main" id="{1CCD6C81-3BB6-0EE7-8408-D0ED0A720035}"/>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Tree>
    <p:extLst>
      <p:ext uri="{BB962C8B-B14F-4D97-AF65-F5344CB8AC3E}">
        <p14:creationId xmlns:p14="http://schemas.microsoft.com/office/powerpoint/2010/main" val="1165010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334644" y="1179777"/>
            <a:ext cx="2833097"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 Engineering</a:t>
            </a:r>
            <a:endParaRPr dirty="0"/>
          </a:p>
        </p:txBody>
      </p:sp>
      <p:sp>
        <p:nvSpPr>
          <p:cNvPr id="627" name="Google Shape;627;p45"/>
          <p:cNvSpPr txBox="1">
            <a:spLocks noGrp="1"/>
          </p:cNvSpPr>
          <p:nvPr>
            <p:ph type="subTitle" idx="1"/>
          </p:nvPr>
        </p:nvSpPr>
        <p:spPr>
          <a:xfrm>
            <a:off x="334645" y="2354651"/>
            <a:ext cx="2646900" cy="207699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100" dirty="0"/>
              <a:t>Creating new features to enhance accuracy of model and increase relevance of data.</a:t>
            </a:r>
          </a:p>
          <a:p>
            <a:pPr marL="0" lvl="0" indent="0" algn="just" rtl="0">
              <a:spcBef>
                <a:spcPts val="0"/>
              </a:spcBef>
              <a:spcAft>
                <a:spcPts val="0"/>
              </a:spcAft>
              <a:buNone/>
            </a:pPr>
            <a:endParaRPr lang="en-US" sz="1100" dirty="0"/>
          </a:p>
          <a:p>
            <a:pPr marL="0" lvl="0" indent="0" algn="just" rtl="0">
              <a:spcBef>
                <a:spcPts val="0"/>
              </a:spcBef>
              <a:spcAft>
                <a:spcPts val="0"/>
              </a:spcAft>
              <a:buNone/>
            </a:pPr>
            <a:r>
              <a:rPr lang="en-US" sz="1100" dirty="0"/>
              <a:t>The process of designing artificial features into an algorithm. These artificial features are then used by that algorithm in order to improve its performance, or in other words reap better results (Patel, 2021)</a:t>
            </a:r>
            <a:endParaRPr sz="1100" dirty="0"/>
          </a:p>
        </p:txBody>
      </p:sp>
      <p:sp>
        <p:nvSpPr>
          <p:cNvPr id="630" name="Google Shape;630;p45"/>
          <p:cNvSpPr/>
          <p:nvPr/>
        </p:nvSpPr>
        <p:spPr>
          <a:xfrm>
            <a:off x="3213463" y="2016766"/>
            <a:ext cx="5721531" cy="1242418"/>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54;p31">
            <a:extLst>
              <a:ext uri="{FF2B5EF4-FFF2-40B4-BE49-F238E27FC236}">
                <a16:creationId xmlns:a16="http://schemas.microsoft.com/office/drawing/2014/main" id="{7A828142-5746-CE47-D5E6-850342107CD8}"/>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9" name="Google Shape;255;p31">
            <a:extLst>
              <a:ext uri="{FF2B5EF4-FFF2-40B4-BE49-F238E27FC236}">
                <a16:creationId xmlns:a16="http://schemas.microsoft.com/office/drawing/2014/main" id="{E983B20A-A839-ECC3-FB1C-2D90B0E537D7}"/>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pic>
        <p:nvPicPr>
          <p:cNvPr id="4" name="Picture 3" descr="Graphical user interface&#10;&#10;Description automatically generated">
            <a:extLst>
              <a:ext uri="{FF2B5EF4-FFF2-40B4-BE49-F238E27FC236}">
                <a16:creationId xmlns:a16="http://schemas.microsoft.com/office/drawing/2014/main" id="{6232A40F-1757-CC4F-DF6F-9EF51060AAEA}"/>
              </a:ext>
            </a:extLst>
          </p:cNvPr>
          <p:cNvPicPr>
            <a:picLocks noChangeAspect="1"/>
          </p:cNvPicPr>
          <p:nvPr/>
        </p:nvPicPr>
        <p:blipFill>
          <a:blip r:embed="rId3"/>
          <a:stretch>
            <a:fillRect/>
          </a:stretch>
        </p:blipFill>
        <p:spPr>
          <a:xfrm>
            <a:off x="3337512" y="2151007"/>
            <a:ext cx="5494739" cy="1001504"/>
          </a:xfrm>
          <a:prstGeom prst="rect">
            <a:avLst/>
          </a:prstGeom>
        </p:spPr>
      </p:pic>
    </p:spTree>
    <p:extLst>
      <p:ext uri="{BB962C8B-B14F-4D97-AF65-F5344CB8AC3E}">
        <p14:creationId xmlns:p14="http://schemas.microsoft.com/office/powerpoint/2010/main" val="1225709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1000852" y="1081805"/>
            <a:ext cx="2646900"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Splitting</a:t>
            </a:r>
            <a:br>
              <a:rPr lang="en" dirty="0"/>
            </a:br>
            <a:r>
              <a:rPr lang="en" dirty="0"/>
              <a:t>Data</a:t>
            </a:r>
            <a:endParaRPr dirty="0"/>
          </a:p>
        </p:txBody>
      </p:sp>
      <p:sp>
        <p:nvSpPr>
          <p:cNvPr id="627" name="Google Shape;627;p45"/>
          <p:cNvSpPr txBox="1">
            <a:spLocks noGrp="1"/>
          </p:cNvSpPr>
          <p:nvPr>
            <p:ph type="subTitle" idx="1"/>
          </p:nvPr>
        </p:nvSpPr>
        <p:spPr>
          <a:xfrm>
            <a:off x="1000852" y="2256679"/>
            <a:ext cx="2646900" cy="238063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100" dirty="0"/>
              <a:t>Creating new features to enhance accuracy of model and increase relevance of data.</a:t>
            </a:r>
          </a:p>
          <a:p>
            <a:pPr marL="0" lvl="0" indent="0" algn="just" rtl="0">
              <a:spcBef>
                <a:spcPts val="0"/>
              </a:spcBef>
              <a:spcAft>
                <a:spcPts val="0"/>
              </a:spcAft>
              <a:buNone/>
            </a:pPr>
            <a:endParaRPr lang="en-US" sz="1100" dirty="0"/>
          </a:p>
          <a:p>
            <a:pPr marL="0" lvl="0" indent="0" algn="just" rtl="0">
              <a:spcBef>
                <a:spcPts val="0"/>
              </a:spcBef>
              <a:spcAft>
                <a:spcPts val="0"/>
              </a:spcAft>
              <a:buNone/>
            </a:pPr>
            <a:r>
              <a:rPr lang="en-US" sz="1100" dirty="0"/>
              <a:t>We split the DataFrame into 2 sets:</a:t>
            </a:r>
          </a:p>
          <a:p>
            <a:pPr marL="171450" lvl="0" indent="-171450" algn="just" rtl="0">
              <a:spcBef>
                <a:spcPts val="0"/>
              </a:spcBef>
              <a:spcAft>
                <a:spcPts val="0"/>
              </a:spcAft>
              <a:buFontTx/>
              <a:buChar char="-"/>
            </a:pPr>
            <a:r>
              <a:rPr lang="en-US" sz="1100" dirty="0"/>
              <a:t>Train Data</a:t>
            </a:r>
          </a:p>
          <a:p>
            <a:pPr marL="171450" lvl="0" indent="-171450" algn="just" rtl="0">
              <a:spcBef>
                <a:spcPts val="0"/>
              </a:spcBef>
              <a:spcAft>
                <a:spcPts val="0"/>
              </a:spcAft>
              <a:buFontTx/>
              <a:buChar char="-"/>
            </a:pPr>
            <a:r>
              <a:rPr lang="en-US" sz="1100" dirty="0"/>
              <a:t>Test Data</a:t>
            </a:r>
          </a:p>
          <a:p>
            <a:pPr marL="171450" lvl="0" indent="-171450" algn="just" rtl="0">
              <a:spcBef>
                <a:spcPts val="0"/>
              </a:spcBef>
              <a:spcAft>
                <a:spcPts val="0"/>
              </a:spcAft>
              <a:buFontTx/>
              <a:buChar char="-"/>
            </a:pPr>
            <a:endParaRPr lang="en-US" sz="1100" dirty="0"/>
          </a:p>
          <a:p>
            <a:pPr marL="0" lvl="0" indent="0" algn="just" rtl="0">
              <a:spcBef>
                <a:spcPts val="0"/>
              </a:spcBef>
              <a:spcAft>
                <a:spcPts val="0"/>
              </a:spcAft>
            </a:pPr>
            <a:r>
              <a:rPr lang="en-US" sz="1100" dirty="0"/>
              <a:t>This train-test split procedure is used to estimate the performance of machine learning algorithms when they are used to make predictions on data not used to train the model. (Brownlee, 2020)</a:t>
            </a:r>
            <a:endParaRPr lang="en-GB" sz="1100" dirty="0"/>
          </a:p>
        </p:txBody>
      </p:sp>
      <p:sp>
        <p:nvSpPr>
          <p:cNvPr id="630" name="Google Shape;630;p45"/>
          <p:cNvSpPr/>
          <p:nvPr/>
        </p:nvSpPr>
        <p:spPr>
          <a:xfrm>
            <a:off x="4480560" y="1280997"/>
            <a:ext cx="3474720" cy="2928578"/>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Text&#10;&#10;Description automatically generated">
            <a:extLst>
              <a:ext uri="{FF2B5EF4-FFF2-40B4-BE49-F238E27FC236}">
                <a16:creationId xmlns:a16="http://schemas.microsoft.com/office/drawing/2014/main" id="{F2BA3E75-EDF7-B966-B7D6-DED94C098885}"/>
              </a:ext>
            </a:extLst>
          </p:cNvPr>
          <p:cNvPicPr>
            <a:picLocks noChangeAspect="1"/>
          </p:cNvPicPr>
          <p:nvPr/>
        </p:nvPicPr>
        <p:blipFill>
          <a:blip r:embed="rId3"/>
          <a:stretch>
            <a:fillRect/>
          </a:stretch>
        </p:blipFill>
        <p:spPr>
          <a:xfrm>
            <a:off x="4572000" y="1369188"/>
            <a:ext cx="3246440" cy="2738454"/>
          </a:xfrm>
          <a:prstGeom prst="rect">
            <a:avLst/>
          </a:prstGeom>
        </p:spPr>
      </p:pic>
      <p:sp>
        <p:nvSpPr>
          <p:cNvPr id="20" name="Google Shape;254;p31">
            <a:extLst>
              <a:ext uri="{FF2B5EF4-FFF2-40B4-BE49-F238E27FC236}">
                <a16:creationId xmlns:a16="http://schemas.microsoft.com/office/drawing/2014/main" id="{7FD9C6EC-D774-8F26-9332-5252B7183653}"/>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1" name="Google Shape;255;p31">
            <a:extLst>
              <a:ext uri="{FF2B5EF4-FFF2-40B4-BE49-F238E27FC236}">
                <a16:creationId xmlns:a16="http://schemas.microsoft.com/office/drawing/2014/main" id="{CF19762C-2906-1377-8203-8E38E3DE88FD}"/>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2763778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484869" y="755234"/>
            <a:ext cx="2646900"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Imputing</a:t>
            </a:r>
            <a:br>
              <a:rPr lang="en" dirty="0"/>
            </a:br>
            <a:r>
              <a:rPr lang="en" dirty="0"/>
              <a:t>Data</a:t>
            </a:r>
            <a:endParaRPr dirty="0"/>
          </a:p>
        </p:txBody>
      </p:sp>
      <p:sp>
        <p:nvSpPr>
          <p:cNvPr id="627" name="Google Shape;627;p45"/>
          <p:cNvSpPr txBox="1">
            <a:spLocks noGrp="1"/>
          </p:cNvSpPr>
          <p:nvPr>
            <p:ph type="subTitle" idx="1"/>
          </p:nvPr>
        </p:nvSpPr>
        <p:spPr>
          <a:xfrm>
            <a:off x="484869" y="1930108"/>
            <a:ext cx="2646900" cy="281803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100" dirty="0"/>
              <a:t>We impute Categorical Data with ‘</a:t>
            </a:r>
            <a:r>
              <a:rPr lang="en-US" sz="1100" dirty="0" err="1"/>
              <a:t>most_frequent</a:t>
            </a:r>
            <a:r>
              <a:rPr lang="en-US" sz="1100" dirty="0"/>
              <a:t>’</a:t>
            </a:r>
          </a:p>
          <a:p>
            <a:pPr marL="0" lvl="0" indent="0" algn="just" rtl="0">
              <a:spcBef>
                <a:spcPts val="0"/>
              </a:spcBef>
              <a:spcAft>
                <a:spcPts val="0"/>
              </a:spcAft>
              <a:buNone/>
            </a:pPr>
            <a:endParaRPr lang="en-US" sz="1100" dirty="0"/>
          </a:p>
          <a:p>
            <a:pPr marL="0" lvl="0" indent="0" algn="just" rtl="0">
              <a:spcBef>
                <a:spcPts val="0"/>
              </a:spcBef>
              <a:spcAft>
                <a:spcPts val="0"/>
              </a:spcAft>
              <a:buNone/>
            </a:pPr>
            <a:r>
              <a:rPr lang="en-US" sz="1100" dirty="0"/>
              <a:t>Imputing Numerical Data with using different methods found in scikit library</a:t>
            </a:r>
          </a:p>
          <a:p>
            <a:pPr marL="0" lvl="0" indent="0" algn="just" rtl="0">
              <a:spcBef>
                <a:spcPts val="0"/>
              </a:spcBef>
              <a:spcAft>
                <a:spcPts val="0"/>
              </a:spcAft>
              <a:buNone/>
            </a:pPr>
            <a:r>
              <a:rPr lang="en-US" sz="1100" dirty="0"/>
              <a:t>Methods:</a:t>
            </a:r>
          </a:p>
          <a:p>
            <a:pPr marL="171450" lvl="0" indent="-171450" algn="just" rtl="0">
              <a:spcBef>
                <a:spcPts val="0"/>
              </a:spcBef>
              <a:spcAft>
                <a:spcPts val="0"/>
              </a:spcAft>
              <a:buFontTx/>
              <a:buChar char="-"/>
            </a:pPr>
            <a:r>
              <a:rPr lang="en-US" sz="1100" dirty="0"/>
              <a:t>Mean Imputation</a:t>
            </a:r>
          </a:p>
          <a:p>
            <a:pPr marL="171450" lvl="0" indent="-171450" algn="just" rtl="0">
              <a:spcBef>
                <a:spcPts val="0"/>
              </a:spcBef>
              <a:spcAft>
                <a:spcPts val="0"/>
              </a:spcAft>
              <a:buFontTx/>
              <a:buChar char="-"/>
            </a:pPr>
            <a:r>
              <a:rPr lang="en-US" sz="1100" dirty="0"/>
              <a:t>Median Imputation</a:t>
            </a:r>
          </a:p>
          <a:p>
            <a:pPr marL="171450" lvl="0" indent="-171450" algn="just" rtl="0">
              <a:spcBef>
                <a:spcPts val="0"/>
              </a:spcBef>
              <a:spcAft>
                <a:spcPts val="0"/>
              </a:spcAft>
              <a:buFontTx/>
              <a:buChar char="-"/>
            </a:pPr>
            <a:r>
              <a:rPr lang="en-US" sz="1100" dirty="0"/>
              <a:t>kNN Imputation</a:t>
            </a:r>
          </a:p>
          <a:p>
            <a:pPr marL="171450" lvl="0" indent="-171450" algn="just" rtl="0">
              <a:spcBef>
                <a:spcPts val="0"/>
              </a:spcBef>
              <a:spcAft>
                <a:spcPts val="0"/>
              </a:spcAft>
              <a:buFontTx/>
              <a:buChar char="-"/>
            </a:pPr>
            <a:r>
              <a:rPr lang="en-US" sz="1100" dirty="0"/>
              <a:t>Iterative Imputation</a:t>
            </a:r>
          </a:p>
          <a:p>
            <a:pPr marL="171450" lvl="0" indent="-171450" algn="just" rtl="0">
              <a:spcBef>
                <a:spcPts val="0"/>
              </a:spcBef>
              <a:spcAft>
                <a:spcPts val="0"/>
              </a:spcAft>
              <a:buFontTx/>
              <a:buChar char="-"/>
            </a:pPr>
            <a:endParaRPr lang="en-US" sz="1100" dirty="0"/>
          </a:p>
          <a:p>
            <a:pPr marL="0" lvl="0" indent="0" algn="just" rtl="0">
              <a:spcBef>
                <a:spcPts val="0"/>
              </a:spcBef>
              <a:spcAft>
                <a:spcPts val="0"/>
              </a:spcAft>
            </a:pPr>
            <a:r>
              <a:rPr lang="en-US" sz="1100" dirty="0"/>
              <a:t>We can see that Iterative Imputation is the most effective, at an RSME Value of 4.759</a:t>
            </a:r>
          </a:p>
        </p:txBody>
      </p:sp>
      <p:sp>
        <p:nvSpPr>
          <p:cNvPr id="630" name="Google Shape;630;p45"/>
          <p:cNvSpPr/>
          <p:nvPr/>
        </p:nvSpPr>
        <p:spPr>
          <a:xfrm>
            <a:off x="3566161" y="1025434"/>
            <a:ext cx="5427616" cy="3350623"/>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A screenshot of a computer&#10;&#10;Description automatically generated with medium confidence">
            <a:extLst>
              <a:ext uri="{FF2B5EF4-FFF2-40B4-BE49-F238E27FC236}">
                <a16:creationId xmlns:a16="http://schemas.microsoft.com/office/drawing/2014/main" id="{B890F947-1258-F080-B35B-80C14F226C5A}"/>
              </a:ext>
            </a:extLst>
          </p:cNvPr>
          <p:cNvPicPr>
            <a:picLocks noChangeAspect="1"/>
          </p:cNvPicPr>
          <p:nvPr/>
        </p:nvPicPr>
        <p:blipFill>
          <a:blip r:embed="rId3"/>
          <a:stretch>
            <a:fillRect/>
          </a:stretch>
        </p:blipFill>
        <p:spPr>
          <a:xfrm>
            <a:off x="3663793" y="1110273"/>
            <a:ext cx="5232013" cy="3212789"/>
          </a:xfrm>
          <a:prstGeom prst="rect">
            <a:avLst/>
          </a:prstGeom>
        </p:spPr>
      </p:pic>
      <p:sp>
        <p:nvSpPr>
          <p:cNvPr id="20" name="Google Shape;254;p31">
            <a:extLst>
              <a:ext uri="{FF2B5EF4-FFF2-40B4-BE49-F238E27FC236}">
                <a16:creationId xmlns:a16="http://schemas.microsoft.com/office/drawing/2014/main" id="{CC6298FD-A0E8-DF32-52F4-9A7AC4507767}"/>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1" name="Google Shape;255;p31">
            <a:extLst>
              <a:ext uri="{FF2B5EF4-FFF2-40B4-BE49-F238E27FC236}">
                <a16:creationId xmlns:a16="http://schemas.microsoft.com/office/drawing/2014/main" id="{A91E77BA-AAAF-CA22-EB0E-059C0FDEE9B0}"/>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36116164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45"/>
          <p:cNvSpPr txBox="1">
            <a:spLocks noGrp="1"/>
          </p:cNvSpPr>
          <p:nvPr>
            <p:ph type="title"/>
          </p:nvPr>
        </p:nvSpPr>
        <p:spPr>
          <a:xfrm>
            <a:off x="659112" y="485676"/>
            <a:ext cx="2646900"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Oversample</a:t>
            </a:r>
            <a:br>
              <a:rPr lang="en" dirty="0"/>
            </a:br>
            <a:r>
              <a:rPr lang="en" dirty="0"/>
              <a:t>Data</a:t>
            </a:r>
            <a:endParaRPr dirty="0"/>
          </a:p>
        </p:txBody>
      </p:sp>
      <p:sp>
        <p:nvSpPr>
          <p:cNvPr id="627" name="Google Shape;627;p45"/>
          <p:cNvSpPr txBox="1">
            <a:spLocks noGrp="1"/>
          </p:cNvSpPr>
          <p:nvPr>
            <p:ph type="subTitle" idx="1"/>
          </p:nvPr>
        </p:nvSpPr>
        <p:spPr>
          <a:xfrm>
            <a:off x="659112" y="1613263"/>
            <a:ext cx="2646900" cy="3040301"/>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100" dirty="0"/>
              <a:t>We oversample data to compensate for an imbalance that is either </a:t>
            </a:r>
            <a:r>
              <a:rPr lang="en-US" sz="1100" u="sng" dirty="0"/>
              <a:t>already present</a:t>
            </a:r>
            <a:r>
              <a:rPr lang="en-US" sz="1100" dirty="0"/>
              <a:t> in the data, or likely to develop if a purely random sample were taken.</a:t>
            </a:r>
          </a:p>
          <a:p>
            <a:pPr marL="0" lvl="0" indent="0" algn="just" rtl="0">
              <a:spcBef>
                <a:spcPts val="0"/>
              </a:spcBef>
              <a:spcAft>
                <a:spcPts val="0"/>
              </a:spcAft>
              <a:buNone/>
            </a:pPr>
            <a:endParaRPr lang="en-US" sz="1100" dirty="0"/>
          </a:p>
          <a:p>
            <a:pPr marL="0" lvl="0" indent="0" algn="just" rtl="0">
              <a:spcBef>
                <a:spcPts val="0"/>
              </a:spcBef>
              <a:spcAft>
                <a:spcPts val="0"/>
              </a:spcAft>
              <a:buNone/>
            </a:pPr>
            <a:r>
              <a:rPr lang="en-US" sz="1100" dirty="0"/>
              <a:t>Additionally, we oversample the data to ensure a </a:t>
            </a:r>
            <a:r>
              <a:rPr lang="en-US" sz="1100" u="sng" dirty="0"/>
              <a:t>fair comparison</a:t>
            </a:r>
            <a:r>
              <a:rPr lang="en-US" sz="1100" dirty="0"/>
              <a:t> amongst the training and testing data, as there is a 30:1 difference in the number of available training and testing data. This will result in the training and testing being skewed towards encouraging more predictions to be working than broken.</a:t>
            </a:r>
          </a:p>
          <a:p>
            <a:pPr marL="0" lvl="0" indent="0" algn="just" rtl="0">
              <a:spcBef>
                <a:spcPts val="0"/>
              </a:spcBef>
              <a:spcAft>
                <a:spcPts val="0"/>
              </a:spcAft>
              <a:buNone/>
            </a:pPr>
            <a:endParaRPr lang="en-US" sz="1100" dirty="0"/>
          </a:p>
          <a:p>
            <a:pPr marL="0" lvl="0" indent="0" algn="just" rtl="0">
              <a:spcBef>
                <a:spcPts val="0"/>
              </a:spcBef>
              <a:spcAft>
                <a:spcPts val="0"/>
              </a:spcAft>
              <a:buNone/>
            </a:pPr>
            <a:r>
              <a:rPr lang="en-US" sz="1100" dirty="0"/>
              <a:t>We oversample the data using SMOTENC, a tool generate synthetic data to oversample a </a:t>
            </a:r>
            <a:r>
              <a:rPr lang="en-US" sz="1100" u="sng" dirty="0"/>
              <a:t>minority target class</a:t>
            </a:r>
            <a:r>
              <a:rPr lang="en-US" sz="1100" dirty="0"/>
              <a:t> in an imbalanced dataset.</a:t>
            </a:r>
            <a:endParaRPr sz="1100" dirty="0"/>
          </a:p>
        </p:txBody>
      </p:sp>
      <p:sp>
        <p:nvSpPr>
          <p:cNvPr id="630" name="Google Shape;630;p45"/>
          <p:cNvSpPr/>
          <p:nvPr/>
        </p:nvSpPr>
        <p:spPr>
          <a:xfrm>
            <a:off x="3755571" y="1613263"/>
            <a:ext cx="5179423" cy="2076993"/>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 name="Google Shape;638;p45"/>
          <p:cNvGrpSpPr/>
          <p:nvPr/>
        </p:nvGrpSpPr>
        <p:grpSpPr>
          <a:xfrm>
            <a:off x="4887442" y="162470"/>
            <a:ext cx="764096" cy="175985"/>
            <a:chOff x="4917734" y="191707"/>
            <a:chExt cx="764096" cy="175985"/>
          </a:xfrm>
        </p:grpSpPr>
        <p:grpSp>
          <p:nvGrpSpPr>
            <p:cNvPr id="639" name="Google Shape;639;p45"/>
            <p:cNvGrpSpPr/>
            <p:nvPr/>
          </p:nvGrpSpPr>
          <p:grpSpPr>
            <a:xfrm>
              <a:off x="4917734" y="191707"/>
              <a:ext cx="175994" cy="175985"/>
              <a:chOff x="266768" y="1721375"/>
              <a:chExt cx="397907" cy="397887"/>
            </a:xfrm>
          </p:grpSpPr>
          <p:sp>
            <p:nvSpPr>
              <p:cNvPr id="640" name="Google Shape;640;p4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45"/>
            <p:cNvGrpSpPr/>
            <p:nvPr/>
          </p:nvGrpSpPr>
          <p:grpSpPr>
            <a:xfrm>
              <a:off x="5211543" y="191707"/>
              <a:ext cx="175976" cy="175985"/>
              <a:chOff x="864491" y="1723250"/>
              <a:chExt cx="397866" cy="397887"/>
            </a:xfrm>
          </p:grpSpPr>
          <p:sp>
            <p:nvSpPr>
              <p:cNvPr id="643" name="Google Shape;643;p4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45"/>
            <p:cNvSpPr/>
            <p:nvPr/>
          </p:nvSpPr>
          <p:spPr>
            <a:xfrm>
              <a:off x="5505334" y="207724"/>
              <a:ext cx="176496" cy="143951"/>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 name="Picture 17" descr="Text&#10;&#10;Description automatically generated">
            <a:extLst>
              <a:ext uri="{FF2B5EF4-FFF2-40B4-BE49-F238E27FC236}">
                <a16:creationId xmlns:a16="http://schemas.microsoft.com/office/drawing/2014/main" id="{723811D5-2769-4E5C-0F52-A63C20ABB176}"/>
              </a:ext>
            </a:extLst>
          </p:cNvPr>
          <p:cNvPicPr>
            <a:picLocks noChangeAspect="1"/>
          </p:cNvPicPr>
          <p:nvPr/>
        </p:nvPicPr>
        <p:blipFill>
          <a:blip r:embed="rId3"/>
          <a:stretch>
            <a:fillRect/>
          </a:stretch>
        </p:blipFill>
        <p:spPr>
          <a:xfrm>
            <a:off x="3858026" y="1787205"/>
            <a:ext cx="4974512" cy="1729108"/>
          </a:xfrm>
          <a:prstGeom prst="rect">
            <a:avLst/>
          </a:prstGeom>
        </p:spPr>
      </p:pic>
      <p:sp>
        <p:nvSpPr>
          <p:cNvPr id="20" name="Google Shape;254;p31">
            <a:extLst>
              <a:ext uri="{FF2B5EF4-FFF2-40B4-BE49-F238E27FC236}">
                <a16:creationId xmlns:a16="http://schemas.microsoft.com/office/drawing/2014/main" id="{9011216B-4C30-93BA-E818-B4625EA80886}"/>
              </a:ext>
            </a:extLst>
          </p:cNvPr>
          <p:cNvSpPr txBox="1"/>
          <p:nvPr/>
        </p:nvSpPr>
        <p:spPr>
          <a:xfrm>
            <a:off x="5814750" y="1313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endParaRPr sz="1100" dirty="0">
              <a:solidFill>
                <a:schemeClr val="dk1"/>
              </a:solidFill>
              <a:latin typeface="Times New Roman" panose="02020603050405020304" pitchFamily="18" charset="0"/>
              <a:ea typeface="Nunito"/>
              <a:cs typeface="Times New Roman" panose="02020603050405020304" pitchFamily="18" charset="0"/>
              <a:sym typeface="Nunito"/>
            </a:endParaRPr>
          </a:p>
        </p:txBody>
      </p:sp>
      <p:sp>
        <p:nvSpPr>
          <p:cNvPr id="21" name="Google Shape;255;p31">
            <a:extLst>
              <a:ext uri="{FF2B5EF4-FFF2-40B4-BE49-F238E27FC236}">
                <a16:creationId xmlns:a16="http://schemas.microsoft.com/office/drawing/2014/main" id="{D36D83BB-6072-1060-94A1-E2D3134FA152}"/>
              </a:ext>
            </a:extLst>
          </p:cNvPr>
          <p:cNvSpPr txBox="1"/>
          <p:nvPr/>
        </p:nvSpPr>
        <p:spPr>
          <a:xfrm flipH="1">
            <a:off x="659112" y="4748138"/>
            <a:ext cx="2678400" cy="289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sz="1100" dirty="0">
                <a:solidFill>
                  <a:schemeClr val="dk1"/>
                </a:solidFill>
                <a:latin typeface="Times New Roman" panose="02020603050405020304" pitchFamily="18" charset="0"/>
                <a:ea typeface="Nunito"/>
                <a:cs typeface="Times New Roman" panose="02020603050405020304" pitchFamily="18" charset="0"/>
                <a:sym typeface="Nunito"/>
              </a:rPr>
              <a:t>Singapore Polytechnic</a:t>
            </a:r>
          </a:p>
        </p:txBody>
      </p:sp>
    </p:spTree>
    <p:extLst>
      <p:ext uri="{BB962C8B-B14F-4D97-AF65-F5344CB8AC3E}">
        <p14:creationId xmlns:p14="http://schemas.microsoft.com/office/powerpoint/2010/main" val="3607193950"/>
      </p:ext>
    </p:extLst>
  </p:cSld>
  <p:clrMapOvr>
    <a:masterClrMapping/>
  </p:clrMapOvr>
</p:sld>
</file>

<file path=ppt/theme/theme1.xml><?xml version="1.0" encoding="utf-8"?>
<a:theme xmlns:a="http://schemas.openxmlformats.org/drawingml/2006/main" name="Korean Minimalist Style Pitch Deck by Slidesgo">
  <a:themeElements>
    <a:clrScheme name="Simple Light">
      <a:dk1>
        <a:srgbClr val="212739"/>
      </a:dk1>
      <a:lt1>
        <a:srgbClr val="ECEBF8"/>
      </a:lt1>
      <a:dk2>
        <a:srgbClr val="FFFFFF"/>
      </a:dk2>
      <a:lt2>
        <a:srgbClr val="FFFFFF"/>
      </a:lt2>
      <a:accent1>
        <a:srgbClr val="B9B3FF"/>
      </a:accent1>
      <a:accent2>
        <a:srgbClr val="FFFFFF"/>
      </a:accent2>
      <a:accent3>
        <a:srgbClr val="FFFFFF"/>
      </a:accent3>
      <a:accent4>
        <a:srgbClr val="FFFFFF"/>
      </a:accent4>
      <a:accent5>
        <a:srgbClr val="FFFFFF"/>
      </a:accent5>
      <a:accent6>
        <a:srgbClr val="FFFFFF"/>
      </a:accent6>
      <a:hlink>
        <a:srgbClr val="21273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359</TotalTime>
  <Words>1902</Words>
  <Application>Microsoft Office PowerPoint</Application>
  <PresentationFormat>On-screen Show (16:9)</PresentationFormat>
  <Paragraphs>223</Paragraphs>
  <Slides>24</Slides>
  <Notes>24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Nunito</vt:lpstr>
      <vt:lpstr>Georgia</vt:lpstr>
      <vt:lpstr>Bigshot One</vt:lpstr>
      <vt:lpstr>Calibri</vt:lpstr>
      <vt:lpstr>Times New Roman</vt:lpstr>
      <vt:lpstr>Big Shoulders Text Black</vt:lpstr>
      <vt:lpstr>Cambria Math</vt:lpstr>
      <vt:lpstr>Overpass</vt:lpstr>
      <vt:lpstr>Arial</vt:lpstr>
      <vt:lpstr>Korean Minimalist Style Pitch Deck by Slidesgo</vt:lpstr>
      <vt:lpstr>AIML Classification</vt:lpstr>
      <vt:lpstr>01.</vt:lpstr>
      <vt:lpstr>Problem Breakdown</vt:lpstr>
      <vt:lpstr>Problem</vt:lpstr>
      <vt:lpstr>Data Manipulation &amp; Exploration</vt:lpstr>
      <vt:lpstr>Feature Engineering</vt:lpstr>
      <vt:lpstr>Splitting Data</vt:lpstr>
      <vt:lpstr>Imputing Data</vt:lpstr>
      <vt:lpstr>Oversample Data</vt:lpstr>
      <vt:lpstr>Data Encoding</vt:lpstr>
      <vt:lpstr>Data Exploration</vt:lpstr>
      <vt:lpstr>Data Exploration</vt:lpstr>
      <vt:lpstr>Data Exploration</vt:lpstr>
      <vt:lpstr>Modelling &amp; Tuning</vt:lpstr>
      <vt:lpstr>Models Used</vt:lpstr>
      <vt:lpstr>Gradient Boosting</vt:lpstr>
      <vt:lpstr>Logistic Regression</vt:lpstr>
      <vt:lpstr>Model Analysis</vt:lpstr>
      <vt:lpstr>Model Analysis</vt:lpstr>
      <vt:lpstr>Gradient Boosting (Hyperparameter Tuned)</vt:lpstr>
      <vt:lpstr>Conclusion</vt:lpstr>
      <vt:lpstr>Conclusion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AIML Classification</dc:title>
  <cp:lastModifiedBy>JUSTIN WONG JUIN HNG</cp:lastModifiedBy>
  <cp:revision>3</cp:revision>
  <dcterms:modified xsi:type="dcterms:W3CDTF">2022-06-17T04:16:30Z</dcterms:modified>
</cp:coreProperties>
</file>